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18.jpg" ContentType="image/jpeg"/>
  <Override PartName="/ppt/media/image19.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4" r:id="rId2"/>
    <p:sldId id="275" r:id="rId3"/>
    <p:sldId id="256" r:id="rId4"/>
    <p:sldId id="282" r:id="rId5"/>
    <p:sldId id="283" r:id="rId6"/>
    <p:sldId id="271" r:id="rId7"/>
    <p:sldId id="272" r:id="rId8"/>
    <p:sldId id="273" r:id="rId9"/>
    <p:sldId id="263" r:id="rId10"/>
    <p:sldId id="257" r:id="rId11"/>
    <p:sldId id="258" r:id="rId12"/>
    <p:sldId id="288" r:id="rId13"/>
    <p:sldId id="289" r:id="rId14"/>
    <p:sldId id="287" r:id="rId15"/>
    <p:sldId id="259" r:id="rId16"/>
    <p:sldId id="260" r:id="rId17"/>
    <p:sldId id="265" r:id="rId18"/>
    <p:sldId id="266" r:id="rId19"/>
    <p:sldId id="268" r:id="rId20"/>
    <p:sldId id="267" r:id="rId21"/>
    <p:sldId id="262" r:id="rId22"/>
    <p:sldId id="274" r:id="rId23"/>
    <p:sldId id="269" r:id="rId24"/>
    <p:sldId id="270" r:id="rId25"/>
    <p:sldId id="284" r:id="rId26"/>
    <p:sldId id="285" r:id="rId27"/>
    <p:sldId id="276" r:id="rId28"/>
    <p:sldId id="278" r:id="rId29"/>
    <p:sldId id="279" r:id="rId30"/>
    <p:sldId id="280" r:id="rId31"/>
    <p:sldId id="281" r:id="rId32"/>
    <p:sldId id="286" r:id="rId3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D9680537-8984-4215-A2D1-60C9DE09F6F0}">
          <p14:sldIdLst>
            <p14:sldId id="264"/>
            <p14:sldId id="275"/>
            <p14:sldId id="256"/>
            <p14:sldId id="282"/>
            <p14:sldId id="283"/>
            <p14:sldId id="271"/>
            <p14:sldId id="272"/>
            <p14:sldId id="273"/>
          </p14:sldIdLst>
        </p14:section>
        <p14:section name="Abschnitt ohne Titel" id="{BE364E02-5D5F-47C3-AD2E-1A4FA26CC5F7}">
          <p14:sldIdLst>
            <p14:sldId id="263"/>
            <p14:sldId id="257"/>
            <p14:sldId id="258"/>
            <p14:sldId id="288"/>
            <p14:sldId id="289"/>
            <p14:sldId id="287"/>
            <p14:sldId id="259"/>
            <p14:sldId id="260"/>
            <p14:sldId id="265"/>
            <p14:sldId id="266"/>
            <p14:sldId id="268"/>
            <p14:sldId id="267"/>
            <p14:sldId id="262"/>
            <p14:sldId id="274"/>
            <p14:sldId id="269"/>
            <p14:sldId id="270"/>
            <p14:sldId id="284"/>
            <p14:sldId id="285"/>
            <p14:sldId id="276"/>
            <p14:sldId id="278"/>
            <p14:sldId id="279"/>
            <p14:sldId id="280"/>
            <p14:sldId id="281"/>
            <p14:sldId id="28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94580" autoAdjust="0"/>
  </p:normalViewPr>
  <p:slideViewPr>
    <p:cSldViewPr snapToGrid="0">
      <p:cViewPr varScale="1">
        <p:scale>
          <a:sx n="92" d="100"/>
          <a:sy n="92" d="100"/>
        </p:scale>
        <p:origin x="750" y="8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D66A7A69-58C7-4206-91E2-00C8108258F6}" type="datetimeFigureOut">
              <a:rPr lang="de-DE" smtClean="0"/>
              <a:t>25.02.2026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857DB88-A40A-4CB4-99EB-E8C3B56110A6}" type="slidenum">
              <a:rPr lang="de-DE" smtClean="0"/>
              <a:t>‹Nr.›</a:t>
            </a:fld>
            <a:endParaRPr lang="de-DE"/>
          </a:p>
        </p:txBody>
      </p:sp>
    </p:spTree>
    <p:extLst>
      <p:ext uri="{BB962C8B-B14F-4D97-AF65-F5344CB8AC3E}">
        <p14:creationId xmlns:p14="http://schemas.microsoft.com/office/powerpoint/2010/main" val="3728047964"/>
      </p:ext>
    </p:extLst>
  </p:cSld>
  <p:clrMapOvr>
    <a:masterClrMapping/>
  </p:clrMapOvr>
  <mc:AlternateContent xmlns:mc="http://schemas.openxmlformats.org/markup-compatibility/2006" xmlns:p14="http://schemas.microsoft.com/office/powerpoint/2010/main">
    <mc:Choice Requires="p14">
      <p:transition spd="slow" p14:dur="10000" advTm="15000">
        <p:wipe/>
      </p:transition>
    </mc:Choice>
    <mc:Fallback xmlns="">
      <p:transition spd="slow" advTm="15000">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66A7A69-58C7-4206-91E2-00C8108258F6}" type="datetimeFigureOut">
              <a:rPr lang="de-DE" smtClean="0"/>
              <a:t>25.02.2026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857DB88-A40A-4CB4-99EB-E8C3B56110A6}" type="slidenum">
              <a:rPr lang="de-DE" smtClean="0"/>
              <a:t>‹Nr.›</a:t>
            </a:fld>
            <a:endParaRPr lang="de-DE"/>
          </a:p>
        </p:txBody>
      </p:sp>
    </p:spTree>
    <p:extLst>
      <p:ext uri="{BB962C8B-B14F-4D97-AF65-F5344CB8AC3E}">
        <p14:creationId xmlns:p14="http://schemas.microsoft.com/office/powerpoint/2010/main" val="3625728377"/>
      </p:ext>
    </p:extLst>
  </p:cSld>
  <p:clrMapOvr>
    <a:masterClrMapping/>
  </p:clrMapOvr>
  <mc:AlternateContent xmlns:mc="http://schemas.openxmlformats.org/markup-compatibility/2006" xmlns:p14="http://schemas.microsoft.com/office/powerpoint/2010/main">
    <mc:Choice Requires="p14">
      <p:transition spd="slow" p14:dur="10000" advTm="15000">
        <p:wipe/>
      </p:transition>
    </mc:Choice>
    <mc:Fallback xmlns="">
      <p:transition spd="slow" advTm="15000">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66A7A69-58C7-4206-91E2-00C8108258F6}" type="datetimeFigureOut">
              <a:rPr lang="de-DE" smtClean="0"/>
              <a:t>25.02.2026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857DB88-A40A-4CB4-99EB-E8C3B56110A6}" type="slidenum">
              <a:rPr lang="de-DE" smtClean="0"/>
              <a:t>‹Nr.›</a:t>
            </a:fld>
            <a:endParaRPr lang="de-DE"/>
          </a:p>
        </p:txBody>
      </p:sp>
    </p:spTree>
    <p:extLst>
      <p:ext uri="{BB962C8B-B14F-4D97-AF65-F5344CB8AC3E}">
        <p14:creationId xmlns:p14="http://schemas.microsoft.com/office/powerpoint/2010/main" val="286116365"/>
      </p:ext>
    </p:extLst>
  </p:cSld>
  <p:clrMapOvr>
    <a:masterClrMapping/>
  </p:clrMapOvr>
  <mc:AlternateContent xmlns:mc="http://schemas.openxmlformats.org/markup-compatibility/2006" xmlns:p14="http://schemas.microsoft.com/office/powerpoint/2010/main">
    <mc:Choice Requires="p14">
      <p:transition spd="slow" p14:dur="10000" advTm="15000">
        <p:wipe/>
      </p:transition>
    </mc:Choice>
    <mc:Fallback xmlns="">
      <p:transition spd="slow" advTm="15000">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66A7A69-58C7-4206-91E2-00C8108258F6}" type="datetimeFigureOut">
              <a:rPr lang="de-DE" smtClean="0"/>
              <a:t>25.02.2026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857DB88-A40A-4CB4-99EB-E8C3B56110A6}" type="slidenum">
              <a:rPr lang="de-DE" smtClean="0"/>
              <a:t>‹Nr.›</a:t>
            </a:fld>
            <a:endParaRPr lang="de-DE"/>
          </a:p>
        </p:txBody>
      </p:sp>
    </p:spTree>
    <p:extLst>
      <p:ext uri="{BB962C8B-B14F-4D97-AF65-F5344CB8AC3E}">
        <p14:creationId xmlns:p14="http://schemas.microsoft.com/office/powerpoint/2010/main" val="1414053757"/>
      </p:ext>
    </p:extLst>
  </p:cSld>
  <p:clrMapOvr>
    <a:masterClrMapping/>
  </p:clrMapOvr>
  <mc:AlternateContent xmlns:mc="http://schemas.openxmlformats.org/markup-compatibility/2006" xmlns:p14="http://schemas.microsoft.com/office/powerpoint/2010/main">
    <mc:Choice Requires="p14">
      <p:transition spd="slow" p14:dur="10000" advTm="15000">
        <p:wipe/>
      </p:transition>
    </mc:Choice>
    <mc:Fallback xmlns="">
      <p:transition spd="slow" advTm="1500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D66A7A69-58C7-4206-91E2-00C8108258F6}" type="datetimeFigureOut">
              <a:rPr lang="de-DE" smtClean="0"/>
              <a:t>25.02.2026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857DB88-A40A-4CB4-99EB-E8C3B56110A6}" type="slidenum">
              <a:rPr lang="de-DE" smtClean="0"/>
              <a:t>‹Nr.›</a:t>
            </a:fld>
            <a:endParaRPr lang="de-DE"/>
          </a:p>
        </p:txBody>
      </p:sp>
    </p:spTree>
    <p:extLst>
      <p:ext uri="{BB962C8B-B14F-4D97-AF65-F5344CB8AC3E}">
        <p14:creationId xmlns:p14="http://schemas.microsoft.com/office/powerpoint/2010/main" val="4256250817"/>
      </p:ext>
    </p:extLst>
  </p:cSld>
  <p:clrMapOvr>
    <a:masterClrMapping/>
  </p:clrMapOvr>
  <mc:AlternateContent xmlns:mc="http://schemas.openxmlformats.org/markup-compatibility/2006" xmlns:p14="http://schemas.microsoft.com/office/powerpoint/2010/main">
    <mc:Choice Requires="p14">
      <p:transition spd="slow" p14:dur="10000" advTm="15000">
        <p:wipe/>
      </p:transition>
    </mc:Choice>
    <mc:Fallback xmlns="">
      <p:transition spd="slow" advTm="15000">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D66A7A69-58C7-4206-91E2-00C8108258F6}" type="datetimeFigureOut">
              <a:rPr lang="de-DE" smtClean="0"/>
              <a:t>25.02.2026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857DB88-A40A-4CB4-99EB-E8C3B56110A6}" type="slidenum">
              <a:rPr lang="de-DE" smtClean="0"/>
              <a:t>‹Nr.›</a:t>
            </a:fld>
            <a:endParaRPr lang="de-DE"/>
          </a:p>
        </p:txBody>
      </p:sp>
    </p:spTree>
    <p:extLst>
      <p:ext uri="{BB962C8B-B14F-4D97-AF65-F5344CB8AC3E}">
        <p14:creationId xmlns:p14="http://schemas.microsoft.com/office/powerpoint/2010/main" val="3629403041"/>
      </p:ext>
    </p:extLst>
  </p:cSld>
  <p:clrMapOvr>
    <a:masterClrMapping/>
  </p:clrMapOvr>
  <mc:AlternateContent xmlns:mc="http://schemas.openxmlformats.org/markup-compatibility/2006" xmlns:p14="http://schemas.microsoft.com/office/powerpoint/2010/main">
    <mc:Choice Requires="p14">
      <p:transition spd="slow" p14:dur="10000" advTm="15000">
        <p:wipe/>
      </p:transition>
    </mc:Choice>
    <mc:Fallback xmlns="">
      <p:transition spd="slow" advTm="15000">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D66A7A69-58C7-4206-91E2-00C8108258F6}" type="datetimeFigureOut">
              <a:rPr lang="de-DE" smtClean="0"/>
              <a:t>25.02.2026</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2857DB88-A40A-4CB4-99EB-E8C3B56110A6}" type="slidenum">
              <a:rPr lang="de-DE" smtClean="0"/>
              <a:t>‹Nr.›</a:t>
            </a:fld>
            <a:endParaRPr lang="de-DE"/>
          </a:p>
        </p:txBody>
      </p:sp>
    </p:spTree>
    <p:extLst>
      <p:ext uri="{BB962C8B-B14F-4D97-AF65-F5344CB8AC3E}">
        <p14:creationId xmlns:p14="http://schemas.microsoft.com/office/powerpoint/2010/main" val="1096563272"/>
      </p:ext>
    </p:extLst>
  </p:cSld>
  <p:clrMapOvr>
    <a:masterClrMapping/>
  </p:clrMapOvr>
  <mc:AlternateContent xmlns:mc="http://schemas.openxmlformats.org/markup-compatibility/2006" xmlns:p14="http://schemas.microsoft.com/office/powerpoint/2010/main">
    <mc:Choice Requires="p14">
      <p:transition spd="slow" p14:dur="10000" advTm="15000">
        <p:wipe/>
      </p:transition>
    </mc:Choice>
    <mc:Fallback xmlns="">
      <p:transition spd="slow" advTm="15000">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D66A7A69-58C7-4206-91E2-00C8108258F6}" type="datetimeFigureOut">
              <a:rPr lang="de-DE" smtClean="0"/>
              <a:t>25.02.2026</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2857DB88-A40A-4CB4-99EB-E8C3B56110A6}" type="slidenum">
              <a:rPr lang="de-DE" smtClean="0"/>
              <a:t>‹Nr.›</a:t>
            </a:fld>
            <a:endParaRPr lang="de-DE"/>
          </a:p>
        </p:txBody>
      </p:sp>
    </p:spTree>
    <p:extLst>
      <p:ext uri="{BB962C8B-B14F-4D97-AF65-F5344CB8AC3E}">
        <p14:creationId xmlns:p14="http://schemas.microsoft.com/office/powerpoint/2010/main" val="1688195486"/>
      </p:ext>
    </p:extLst>
  </p:cSld>
  <p:clrMapOvr>
    <a:masterClrMapping/>
  </p:clrMapOvr>
  <mc:AlternateContent xmlns:mc="http://schemas.openxmlformats.org/markup-compatibility/2006" xmlns:p14="http://schemas.microsoft.com/office/powerpoint/2010/main">
    <mc:Choice Requires="p14">
      <p:transition spd="slow" p14:dur="10000" advTm="15000">
        <p:wipe/>
      </p:transition>
    </mc:Choice>
    <mc:Fallback xmlns="">
      <p:transition spd="slow" advTm="15000">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D66A7A69-58C7-4206-91E2-00C8108258F6}" type="datetimeFigureOut">
              <a:rPr lang="de-DE" smtClean="0"/>
              <a:t>25.02.2026</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2857DB88-A40A-4CB4-99EB-E8C3B56110A6}" type="slidenum">
              <a:rPr lang="de-DE" smtClean="0"/>
              <a:t>‹Nr.›</a:t>
            </a:fld>
            <a:endParaRPr lang="de-DE"/>
          </a:p>
        </p:txBody>
      </p:sp>
    </p:spTree>
    <p:extLst>
      <p:ext uri="{BB962C8B-B14F-4D97-AF65-F5344CB8AC3E}">
        <p14:creationId xmlns:p14="http://schemas.microsoft.com/office/powerpoint/2010/main" val="1825953948"/>
      </p:ext>
    </p:extLst>
  </p:cSld>
  <p:clrMapOvr>
    <a:masterClrMapping/>
  </p:clrMapOvr>
  <mc:AlternateContent xmlns:mc="http://schemas.openxmlformats.org/markup-compatibility/2006" xmlns:p14="http://schemas.microsoft.com/office/powerpoint/2010/main">
    <mc:Choice Requires="p14">
      <p:transition spd="slow" p14:dur="10000" advTm="15000">
        <p:wipe/>
      </p:transition>
    </mc:Choice>
    <mc:Fallback xmlns="">
      <p:transition spd="slow" advTm="15000">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D66A7A69-58C7-4206-91E2-00C8108258F6}" type="datetimeFigureOut">
              <a:rPr lang="de-DE" smtClean="0"/>
              <a:t>25.02.2026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857DB88-A40A-4CB4-99EB-E8C3B56110A6}" type="slidenum">
              <a:rPr lang="de-DE" smtClean="0"/>
              <a:t>‹Nr.›</a:t>
            </a:fld>
            <a:endParaRPr lang="de-DE"/>
          </a:p>
        </p:txBody>
      </p:sp>
    </p:spTree>
    <p:extLst>
      <p:ext uri="{BB962C8B-B14F-4D97-AF65-F5344CB8AC3E}">
        <p14:creationId xmlns:p14="http://schemas.microsoft.com/office/powerpoint/2010/main" val="3327414903"/>
      </p:ext>
    </p:extLst>
  </p:cSld>
  <p:clrMapOvr>
    <a:masterClrMapping/>
  </p:clrMapOvr>
  <mc:AlternateContent xmlns:mc="http://schemas.openxmlformats.org/markup-compatibility/2006" xmlns:p14="http://schemas.microsoft.com/office/powerpoint/2010/main">
    <mc:Choice Requires="p14">
      <p:transition spd="slow" p14:dur="10000" advTm="15000">
        <p:wipe/>
      </p:transition>
    </mc:Choice>
    <mc:Fallback xmlns="">
      <p:transition spd="slow" advTm="15000">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D66A7A69-58C7-4206-91E2-00C8108258F6}" type="datetimeFigureOut">
              <a:rPr lang="de-DE" smtClean="0"/>
              <a:t>25.02.2026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857DB88-A40A-4CB4-99EB-E8C3B56110A6}" type="slidenum">
              <a:rPr lang="de-DE" smtClean="0"/>
              <a:t>‹Nr.›</a:t>
            </a:fld>
            <a:endParaRPr lang="de-DE"/>
          </a:p>
        </p:txBody>
      </p:sp>
    </p:spTree>
    <p:extLst>
      <p:ext uri="{BB962C8B-B14F-4D97-AF65-F5344CB8AC3E}">
        <p14:creationId xmlns:p14="http://schemas.microsoft.com/office/powerpoint/2010/main" val="4270620894"/>
      </p:ext>
    </p:extLst>
  </p:cSld>
  <p:clrMapOvr>
    <a:masterClrMapping/>
  </p:clrMapOvr>
  <mc:AlternateContent xmlns:mc="http://schemas.openxmlformats.org/markup-compatibility/2006" xmlns:p14="http://schemas.microsoft.com/office/powerpoint/2010/main">
    <mc:Choice Requires="p14">
      <p:transition spd="slow" p14:dur="10000" advTm="15000">
        <p:wipe/>
      </p:transition>
    </mc:Choice>
    <mc:Fallback xmlns="">
      <p:transition spd="slow" advTm="15000">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6A7A69-58C7-4206-91E2-00C8108258F6}" type="datetimeFigureOut">
              <a:rPr lang="de-DE" smtClean="0"/>
              <a:t>25.02.2026</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57DB88-A40A-4CB4-99EB-E8C3B56110A6}" type="slidenum">
              <a:rPr lang="de-DE" smtClean="0"/>
              <a:t>‹Nr.›</a:t>
            </a:fld>
            <a:endParaRPr lang="de-DE"/>
          </a:p>
        </p:txBody>
      </p:sp>
    </p:spTree>
    <p:extLst>
      <p:ext uri="{BB962C8B-B14F-4D97-AF65-F5344CB8AC3E}">
        <p14:creationId xmlns:p14="http://schemas.microsoft.com/office/powerpoint/2010/main" val="2775385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0000" advTm="15000">
        <p:wipe/>
      </p:transition>
    </mc:Choice>
    <mc:Fallback xmlns="">
      <p:transition spd="slow" advTm="1500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386" y="530351"/>
            <a:ext cx="6166910" cy="4100339"/>
          </a:xfrm>
          <a:prstGeom prst="rect">
            <a:avLst/>
          </a:prstGeom>
        </p:spPr>
      </p:pic>
      <p:sp>
        <p:nvSpPr>
          <p:cNvPr id="5" name="Titel 4"/>
          <p:cNvSpPr>
            <a:spLocks noGrp="1"/>
          </p:cNvSpPr>
          <p:nvPr>
            <p:ph type="title"/>
          </p:nvPr>
        </p:nvSpPr>
        <p:spPr>
          <a:xfrm>
            <a:off x="773386" y="5074285"/>
            <a:ext cx="10515600" cy="1325563"/>
          </a:xfrm>
        </p:spPr>
        <p:txBody>
          <a:bodyPr>
            <a:normAutofit fontScale="90000"/>
          </a:bodyPr>
          <a:lstStyle/>
          <a:p>
            <a:r>
              <a:rPr lang="de-DE" b="1" dirty="0">
                <a:latin typeface="Calibri" panose="020F0502020204030204" pitchFamily="34" charset="0"/>
                <a:cs typeface="Calibri" panose="020F0502020204030204" pitchFamily="34" charset="0"/>
              </a:rPr>
              <a:t>Herzlich Willkommen zum virtuellen Rundgang durch das Kinderhaus Regenbogen</a:t>
            </a:r>
            <a:endParaRPr lang="de-DE" dirty="0"/>
          </a:p>
        </p:txBody>
      </p:sp>
    </p:spTree>
    <p:extLst>
      <p:ext uri="{BB962C8B-B14F-4D97-AF65-F5344CB8AC3E}">
        <p14:creationId xmlns:p14="http://schemas.microsoft.com/office/powerpoint/2010/main" val="3194392173"/>
      </p:ext>
    </p:extLst>
  </p:cSld>
  <p:clrMapOvr>
    <a:masterClrMapping/>
  </p:clrMapOvr>
  <mc:AlternateContent xmlns:mc="http://schemas.openxmlformats.org/markup-compatibility/2006" xmlns:p14="http://schemas.microsoft.com/office/powerpoint/2010/main">
    <mc:Choice Requires="p14">
      <p:transition spd="slow" p14:dur="10000" advTm="15000">
        <p:wipe/>
      </p:transition>
    </mc:Choice>
    <mc:Fallback xmlns="">
      <p:transition spd="slow" advTm="15000">
        <p:wip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Die Gruppenräume</a:t>
            </a:r>
          </a:p>
        </p:txBody>
      </p:sp>
      <p:sp>
        <p:nvSpPr>
          <p:cNvPr id="5" name="Textplatzhalter 4"/>
          <p:cNvSpPr>
            <a:spLocks noGrp="1"/>
          </p:cNvSpPr>
          <p:nvPr>
            <p:ph type="body" idx="1"/>
          </p:nvPr>
        </p:nvSpPr>
        <p:spPr/>
        <p:txBody>
          <a:bodyPr/>
          <a:lstStyle/>
          <a:p>
            <a:r>
              <a:rPr lang="de-DE" dirty="0"/>
              <a:t>Platz zum Spielen und Toben </a:t>
            </a:r>
          </a:p>
          <a:p>
            <a:endParaRPr lang="de-DE" dirty="0"/>
          </a:p>
        </p:txBody>
      </p:sp>
      <p:pic>
        <p:nvPicPr>
          <p:cNvPr id="9" name="Inhaltsplatzhalt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39788" y="2632679"/>
            <a:ext cx="5157787" cy="3429379"/>
          </a:xfrm>
        </p:spPr>
      </p:pic>
      <p:sp>
        <p:nvSpPr>
          <p:cNvPr id="7" name="Textplatzhalter 6"/>
          <p:cNvSpPr>
            <a:spLocks noGrp="1"/>
          </p:cNvSpPr>
          <p:nvPr>
            <p:ph type="body" sz="quarter" idx="3"/>
          </p:nvPr>
        </p:nvSpPr>
        <p:spPr/>
        <p:txBody>
          <a:bodyPr/>
          <a:lstStyle/>
          <a:p>
            <a:r>
              <a:rPr lang="de-DE" dirty="0"/>
              <a:t>Zeit für Bastelangebote und Mittagessen</a:t>
            </a:r>
          </a:p>
        </p:txBody>
      </p:sp>
      <p:pic>
        <p:nvPicPr>
          <p:cNvPr id="10" name="Inhaltsplatzhalter 9"/>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172200" y="2624235"/>
            <a:ext cx="5183188" cy="3446268"/>
          </a:xfrm>
        </p:spPr>
      </p:pic>
    </p:spTree>
    <p:extLst>
      <p:ext uri="{BB962C8B-B14F-4D97-AF65-F5344CB8AC3E}">
        <p14:creationId xmlns:p14="http://schemas.microsoft.com/office/powerpoint/2010/main" val="203643649"/>
      </p:ext>
    </p:extLst>
  </p:cSld>
  <p:clrMapOvr>
    <a:masterClrMapping/>
  </p:clrMapOvr>
  <mc:AlternateContent xmlns:mc="http://schemas.openxmlformats.org/markup-compatibility/2006" xmlns:p14="http://schemas.microsoft.com/office/powerpoint/2010/main">
    <mc:Choice Requires="p14">
      <p:transition spd="slow" p14:dur="10000" advTm="15000">
        <p:wipe/>
      </p:transition>
    </mc:Choice>
    <mc:Fallback xmlns="">
      <p:transition spd="slow" advTm="15000">
        <p:wip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a:t>Die Waschräume </a:t>
            </a:r>
          </a:p>
        </p:txBody>
      </p:sp>
      <p:sp>
        <p:nvSpPr>
          <p:cNvPr id="8" name="Textplatzhalter 7"/>
          <p:cNvSpPr>
            <a:spLocks noGrp="1"/>
          </p:cNvSpPr>
          <p:nvPr>
            <p:ph type="body" idx="1"/>
          </p:nvPr>
        </p:nvSpPr>
        <p:spPr/>
        <p:txBody>
          <a:bodyPr/>
          <a:lstStyle/>
          <a:p>
            <a:r>
              <a:rPr lang="de-DE" dirty="0"/>
              <a:t>Einladender Waschraum</a:t>
            </a:r>
          </a:p>
        </p:txBody>
      </p:sp>
      <p:pic>
        <p:nvPicPr>
          <p:cNvPr id="12" name="Inhaltsplatzhalter 11"/>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r="2782" b="1942"/>
          <a:stretch>
            <a:fillRect/>
          </a:stretch>
        </p:blipFill>
        <p:spPr>
          <a:xfrm>
            <a:off x="727874" y="2632679"/>
            <a:ext cx="5126172" cy="3437823"/>
          </a:xfrm>
        </p:spPr>
      </p:pic>
      <p:sp>
        <p:nvSpPr>
          <p:cNvPr id="10" name="Textplatzhalter 9"/>
          <p:cNvSpPr>
            <a:spLocks noGrp="1"/>
          </p:cNvSpPr>
          <p:nvPr>
            <p:ph type="body" sz="quarter" idx="3"/>
          </p:nvPr>
        </p:nvSpPr>
        <p:spPr/>
        <p:txBody>
          <a:bodyPr/>
          <a:lstStyle/>
          <a:p>
            <a:r>
              <a:rPr lang="de-DE" dirty="0"/>
              <a:t>Großzügige Wickel- und Badestation </a:t>
            </a:r>
          </a:p>
        </p:txBody>
      </p:sp>
      <p:pic>
        <p:nvPicPr>
          <p:cNvPr id="13" name="Inhaltsplatzhalter 12"/>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172200" y="2624235"/>
            <a:ext cx="5183188" cy="3446268"/>
          </a:xfrm>
        </p:spPr>
      </p:pic>
    </p:spTree>
    <p:extLst>
      <p:ext uri="{BB962C8B-B14F-4D97-AF65-F5344CB8AC3E}">
        <p14:creationId xmlns:p14="http://schemas.microsoft.com/office/powerpoint/2010/main" val="322474805"/>
      </p:ext>
    </p:extLst>
  </p:cSld>
  <p:clrMapOvr>
    <a:masterClrMapping/>
  </p:clrMapOvr>
  <mc:AlternateContent xmlns:mc="http://schemas.openxmlformats.org/markup-compatibility/2006" xmlns:p14="http://schemas.microsoft.com/office/powerpoint/2010/main">
    <mc:Choice Requires="p14">
      <p:transition spd="slow" p14:dur="10000" advTm="15000">
        <p:wipe/>
      </p:transition>
    </mc:Choice>
    <mc:Fallback xmlns="">
      <p:transition spd="slow" advTm="15000">
        <p:wip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4C08E8-2797-4D34-9EAC-180EF1C38E02}"/>
              </a:ext>
            </a:extLst>
          </p:cNvPr>
          <p:cNvSpPr>
            <a:spLocks noGrp="1"/>
          </p:cNvSpPr>
          <p:nvPr>
            <p:ph type="title"/>
          </p:nvPr>
        </p:nvSpPr>
        <p:spPr/>
        <p:txBody>
          <a:bodyPr/>
          <a:lstStyle/>
          <a:p>
            <a:r>
              <a:rPr lang="de-DE" dirty="0"/>
              <a:t>Unsere Eulengruppe (Containeranlage)</a:t>
            </a:r>
          </a:p>
        </p:txBody>
      </p:sp>
      <p:sp>
        <p:nvSpPr>
          <p:cNvPr id="3" name="Textplatzhalter 2">
            <a:extLst>
              <a:ext uri="{FF2B5EF4-FFF2-40B4-BE49-F238E27FC236}">
                <a16:creationId xmlns:a16="http://schemas.microsoft.com/office/drawing/2014/main" id="{F91F0D96-82CF-776A-10CB-18535C4BAC13}"/>
              </a:ext>
            </a:extLst>
          </p:cNvPr>
          <p:cNvSpPr>
            <a:spLocks noGrp="1"/>
          </p:cNvSpPr>
          <p:nvPr>
            <p:ph type="body" idx="1"/>
          </p:nvPr>
        </p:nvSpPr>
        <p:spPr/>
        <p:txBody>
          <a:bodyPr>
            <a:normAutofit lnSpcReduction="10000"/>
          </a:bodyPr>
          <a:lstStyle/>
          <a:p>
            <a:r>
              <a:rPr lang="de-DE" dirty="0"/>
              <a:t>Gruppenraum</a:t>
            </a:r>
          </a:p>
        </p:txBody>
      </p:sp>
      <p:sp>
        <p:nvSpPr>
          <p:cNvPr id="5" name="Textplatzhalter 4">
            <a:extLst>
              <a:ext uri="{FF2B5EF4-FFF2-40B4-BE49-F238E27FC236}">
                <a16:creationId xmlns:a16="http://schemas.microsoft.com/office/drawing/2014/main" id="{F15AC17C-31AC-2B18-8094-0D82AB758D49}"/>
              </a:ext>
            </a:extLst>
          </p:cNvPr>
          <p:cNvSpPr>
            <a:spLocks noGrp="1"/>
          </p:cNvSpPr>
          <p:nvPr>
            <p:ph type="body" sz="quarter" idx="3"/>
          </p:nvPr>
        </p:nvSpPr>
        <p:spPr>
          <a:xfrm>
            <a:off x="6172200" y="2093119"/>
            <a:ext cx="5183188" cy="823912"/>
          </a:xfrm>
        </p:spPr>
        <p:txBody>
          <a:bodyPr>
            <a:normAutofit lnSpcReduction="10000"/>
          </a:bodyPr>
          <a:lstStyle/>
          <a:p>
            <a:endParaRPr lang="de-DE" dirty="0"/>
          </a:p>
          <a:p>
            <a:r>
              <a:rPr lang="de-DE" dirty="0"/>
              <a:t>Platz zum Spielen und Toben </a:t>
            </a:r>
          </a:p>
          <a:p>
            <a:endParaRPr lang="de-DE" dirty="0"/>
          </a:p>
        </p:txBody>
      </p:sp>
      <p:pic>
        <p:nvPicPr>
          <p:cNvPr id="10" name="Inhaltsplatzhalter 9" descr="Ein Bild, das Im Haus, Wand, Szene, Zimmer enthält.&#10;&#10;KI-generierte Inhalte können fehlerhaft sein.">
            <a:extLst>
              <a:ext uri="{FF2B5EF4-FFF2-40B4-BE49-F238E27FC236}">
                <a16:creationId xmlns:a16="http://schemas.microsoft.com/office/drawing/2014/main" id="{6E0ED9B5-0400-5979-EA93-42BD03F782D2}"/>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1235075" y="3006726"/>
            <a:ext cx="4762500" cy="2676525"/>
          </a:xfrm>
          <a:prstGeom prst="rect">
            <a:avLst/>
          </a:prstGeom>
        </p:spPr>
      </p:pic>
      <p:pic>
        <p:nvPicPr>
          <p:cNvPr id="14" name="Inhaltsplatzhalter 13" descr="Ein Bild, das Im Haus, Boden, Inneneinrichtung, Wand enthält.&#10;&#10;KI-generierte Inhalte können fehlerhaft sein.">
            <a:extLst>
              <a:ext uri="{FF2B5EF4-FFF2-40B4-BE49-F238E27FC236}">
                <a16:creationId xmlns:a16="http://schemas.microsoft.com/office/drawing/2014/main" id="{3D3FA20D-882C-EB22-6ECA-D9DBB70B596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82544" y="3014663"/>
            <a:ext cx="4762500" cy="2676525"/>
          </a:xfrm>
          <a:prstGeom prst="rect">
            <a:avLst/>
          </a:prstGeom>
        </p:spPr>
      </p:pic>
    </p:spTree>
    <p:extLst>
      <p:ext uri="{BB962C8B-B14F-4D97-AF65-F5344CB8AC3E}">
        <p14:creationId xmlns:p14="http://schemas.microsoft.com/office/powerpoint/2010/main" val="2098083237"/>
      </p:ext>
    </p:extLst>
  </p:cSld>
  <p:clrMapOvr>
    <a:masterClrMapping/>
  </p:clrMapOvr>
  <mc:AlternateContent xmlns:mc="http://schemas.openxmlformats.org/markup-compatibility/2006" xmlns:p14="http://schemas.microsoft.com/office/powerpoint/2010/main">
    <mc:Choice Requires="p14">
      <p:transition spd="slow" p14:dur="10000" advTm="15000">
        <p:wipe/>
      </p:transition>
    </mc:Choice>
    <mc:Fallback xmlns="">
      <p:transition spd="slow" advTm="15000">
        <p:wip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F5E912-DF88-BE33-7CFE-990470AA9516}"/>
              </a:ext>
            </a:extLst>
          </p:cNvPr>
          <p:cNvSpPr>
            <a:spLocks noGrp="1"/>
          </p:cNvSpPr>
          <p:nvPr>
            <p:ph type="title"/>
          </p:nvPr>
        </p:nvSpPr>
        <p:spPr/>
        <p:txBody>
          <a:bodyPr/>
          <a:lstStyle/>
          <a:p>
            <a:r>
              <a:rPr lang="de-DE" dirty="0"/>
              <a:t>Weitere Nebenräume</a:t>
            </a:r>
          </a:p>
        </p:txBody>
      </p:sp>
      <p:sp>
        <p:nvSpPr>
          <p:cNvPr id="3" name="Textplatzhalter 2">
            <a:extLst>
              <a:ext uri="{FF2B5EF4-FFF2-40B4-BE49-F238E27FC236}">
                <a16:creationId xmlns:a16="http://schemas.microsoft.com/office/drawing/2014/main" id="{9224BE2E-6239-C967-C178-AAEA24CB3B2F}"/>
              </a:ext>
            </a:extLst>
          </p:cNvPr>
          <p:cNvSpPr>
            <a:spLocks noGrp="1"/>
          </p:cNvSpPr>
          <p:nvPr>
            <p:ph type="body" idx="1"/>
          </p:nvPr>
        </p:nvSpPr>
        <p:spPr>
          <a:xfrm>
            <a:off x="938213" y="1936751"/>
            <a:ext cx="5157787" cy="823912"/>
          </a:xfrm>
        </p:spPr>
        <p:txBody>
          <a:bodyPr>
            <a:normAutofit fontScale="47500" lnSpcReduction="20000"/>
          </a:bodyPr>
          <a:lstStyle/>
          <a:p>
            <a:endParaRPr lang="de-DE" dirty="0"/>
          </a:p>
          <a:p>
            <a:r>
              <a:rPr lang="de-DE" sz="4400" dirty="0"/>
              <a:t>Zeit für Bastelangebote und Mittagessen</a:t>
            </a:r>
          </a:p>
          <a:p>
            <a:r>
              <a:rPr lang="de-DE" dirty="0"/>
              <a:t> </a:t>
            </a:r>
          </a:p>
        </p:txBody>
      </p:sp>
      <p:sp>
        <p:nvSpPr>
          <p:cNvPr id="5" name="Textplatzhalter 4">
            <a:extLst>
              <a:ext uri="{FF2B5EF4-FFF2-40B4-BE49-F238E27FC236}">
                <a16:creationId xmlns:a16="http://schemas.microsoft.com/office/drawing/2014/main" id="{EEAB2D59-F08E-390A-F191-79DCA33446E4}"/>
              </a:ext>
            </a:extLst>
          </p:cNvPr>
          <p:cNvSpPr>
            <a:spLocks noGrp="1"/>
          </p:cNvSpPr>
          <p:nvPr>
            <p:ph type="body" sz="quarter" idx="3"/>
          </p:nvPr>
        </p:nvSpPr>
        <p:spPr>
          <a:xfrm>
            <a:off x="6172200" y="1936750"/>
            <a:ext cx="5183188" cy="823912"/>
          </a:xfrm>
        </p:spPr>
        <p:txBody>
          <a:bodyPr>
            <a:normAutofit fontScale="47500" lnSpcReduction="20000"/>
          </a:bodyPr>
          <a:lstStyle/>
          <a:p>
            <a:r>
              <a:rPr lang="de-DE" sz="4400" dirty="0"/>
              <a:t>Schlafraum</a:t>
            </a:r>
          </a:p>
          <a:p>
            <a:endParaRPr lang="de-DE" dirty="0"/>
          </a:p>
        </p:txBody>
      </p:sp>
      <p:pic>
        <p:nvPicPr>
          <p:cNvPr id="10" name="Inhaltsplatzhalter 9" descr="Ein Bild, das Im Haus, Wand, Mobiliar, Zimmer enthält.&#10;&#10;KI-generierte Inhalte können fehlerhaft sein.">
            <a:extLst>
              <a:ext uri="{FF2B5EF4-FFF2-40B4-BE49-F238E27FC236}">
                <a16:creationId xmlns:a16="http://schemas.microsoft.com/office/drawing/2014/main" id="{2D970376-CCB2-D3EA-3D20-085EC412FD69}"/>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1235075" y="3006726"/>
            <a:ext cx="4762500" cy="2676525"/>
          </a:xfrm>
          <a:prstGeom prst="rect">
            <a:avLst/>
          </a:prstGeom>
        </p:spPr>
      </p:pic>
      <p:pic>
        <p:nvPicPr>
          <p:cNvPr id="14" name="Inhaltsplatzhalter 13" descr="Ein Bild, das Im Haus, Wand, Boden, Zimmer enthält.&#10;&#10;KI-generierte Inhalte können fehlerhaft sein.">
            <a:extLst>
              <a:ext uri="{FF2B5EF4-FFF2-40B4-BE49-F238E27FC236}">
                <a16:creationId xmlns:a16="http://schemas.microsoft.com/office/drawing/2014/main" id="{1EBFEA6B-93EC-7E55-C484-6799CAFBF73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82544" y="3006725"/>
            <a:ext cx="4762500" cy="2676525"/>
          </a:xfrm>
          <a:prstGeom prst="rect">
            <a:avLst/>
          </a:prstGeom>
        </p:spPr>
      </p:pic>
    </p:spTree>
    <p:extLst>
      <p:ext uri="{BB962C8B-B14F-4D97-AF65-F5344CB8AC3E}">
        <p14:creationId xmlns:p14="http://schemas.microsoft.com/office/powerpoint/2010/main" val="3231399319"/>
      </p:ext>
    </p:extLst>
  </p:cSld>
  <p:clrMapOvr>
    <a:masterClrMapping/>
  </p:clrMapOvr>
  <mc:AlternateContent xmlns:mc="http://schemas.openxmlformats.org/markup-compatibility/2006" xmlns:p14="http://schemas.microsoft.com/office/powerpoint/2010/main">
    <mc:Choice Requires="p14">
      <p:transition spd="slow" p14:dur="10000" advTm="15000">
        <p:wipe/>
      </p:transition>
    </mc:Choice>
    <mc:Fallback xmlns="">
      <p:transition spd="slow" advTm="15000">
        <p:wip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49007CEC-3F41-B837-102E-3870EE30EBDC}"/>
              </a:ext>
            </a:extLst>
          </p:cNvPr>
          <p:cNvSpPr>
            <a:spLocks noGrp="1"/>
          </p:cNvSpPr>
          <p:nvPr>
            <p:ph type="title"/>
          </p:nvPr>
        </p:nvSpPr>
        <p:spPr/>
        <p:txBody>
          <a:bodyPr/>
          <a:lstStyle/>
          <a:p>
            <a:r>
              <a:rPr lang="de-DE" dirty="0"/>
              <a:t>Wasch- und Flurbereich</a:t>
            </a:r>
          </a:p>
        </p:txBody>
      </p:sp>
      <p:sp>
        <p:nvSpPr>
          <p:cNvPr id="8" name="Textplatzhalter 7">
            <a:extLst>
              <a:ext uri="{FF2B5EF4-FFF2-40B4-BE49-F238E27FC236}">
                <a16:creationId xmlns:a16="http://schemas.microsoft.com/office/drawing/2014/main" id="{57C8C761-F347-0AA2-64C0-5FB7901A47A1}"/>
              </a:ext>
            </a:extLst>
          </p:cNvPr>
          <p:cNvSpPr>
            <a:spLocks noGrp="1"/>
          </p:cNvSpPr>
          <p:nvPr>
            <p:ph type="body" idx="1"/>
          </p:nvPr>
        </p:nvSpPr>
        <p:spPr>
          <a:xfrm>
            <a:off x="1014413" y="1445492"/>
            <a:ext cx="5157787" cy="823912"/>
          </a:xfrm>
        </p:spPr>
        <p:txBody>
          <a:bodyPr/>
          <a:lstStyle/>
          <a:p>
            <a:r>
              <a:rPr lang="de-DE" dirty="0"/>
              <a:t>Spielbereich</a:t>
            </a:r>
          </a:p>
        </p:txBody>
      </p:sp>
      <p:sp>
        <p:nvSpPr>
          <p:cNvPr id="10" name="Textplatzhalter 9">
            <a:extLst>
              <a:ext uri="{FF2B5EF4-FFF2-40B4-BE49-F238E27FC236}">
                <a16:creationId xmlns:a16="http://schemas.microsoft.com/office/drawing/2014/main" id="{2CFC107D-C4B8-81BA-1DFC-259F6C34E34B}"/>
              </a:ext>
            </a:extLst>
          </p:cNvPr>
          <p:cNvSpPr>
            <a:spLocks noGrp="1"/>
          </p:cNvSpPr>
          <p:nvPr>
            <p:ph type="body" sz="quarter" idx="3"/>
          </p:nvPr>
        </p:nvSpPr>
        <p:spPr>
          <a:xfrm>
            <a:off x="6172200" y="1445492"/>
            <a:ext cx="5183188" cy="823912"/>
          </a:xfrm>
        </p:spPr>
        <p:txBody>
          <a:bodyPr/>
          <a:lstStyle/>
          <a:p>
            <a:r>
              <a:rPr lang="de-DE" dirty="0"/>
              <a:t>Großzügiger Wickelbereich</a:t>
            </a:r>
          </a:p>
        </p:txBody>
      </p:sp>
      <p:pic>
        <p:nvPicPr>
          <p:cNvPr id="19" name="Inhaltsplatzhalter 18" descr="Ein Bild, das Im Haus, Wand, Zimmer, Boden enthält.&#10;&#10;KI-generierte Inhalte können fehlerhaft sein.">
            <a:extLst>
              <a:ext uri="{FF2B5EF4-FFF2-40B4-BE49-F238E27FC236}">
                <a16:creationId xmlns:a16="http://schemas.microsoft.com/office/drawing/2014/main" id="{59093BBC-4B95-48CD-53B0-DD620FC5F39F}"/>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924039" y="2505075"/>
            <a:ext cx="2676525" cy="3684587"/>
          </a:xfrm>
          <a:prstGeom prst="rect">
            <a:avLst/>
          </a:prstGeom>
        </p:spPr>
      </p:pic>
      <p:pic>
        <p:nvPicPr>
          <p:cNvPr id="17" name="Inhaltsplatzhalter 16" descr="Ein Bild, das Im Haus, Wand, Inneneinrichtung, Boden enthält.&#10;&#10;KI-generierte Inhalte können fehlerhaft sein.">
            <a:extLst>
              <a:ext uri="{FF2B5EF4-FFF2-40B4-BE49-F238E27FC236}">
                <a16:creationId xmlns:a16="http://schemas.microsoft.com/office/drawing/2014/main" id="{7E2F1C8C-8F0A-97F6-583D-1618E60DE94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826334" y="2505075"/>
            <a:ext cx="2588423" cy="3684588"/>
          </a:xfrm>
          <a:prstGeom prst="rect">
            <a:avLst/>
          </a:prstGeom>
        </p:spPr>
      </p:pic>
    </p:spTree>
    <p:extLst>
      <p:ext uri="{BB962C8B-B14F-4D97-AF65-F5344CB8AC3E}">
        <p14:creationId xmlns:p14="http://schemas.microsoft.com/office/powerpoint/2010/main" val="2457478814"/>
      </p:ext>
    </p:extLst>
  </p:cSld>
  <p:clrMapOvr>
    <a:masterClrMapping/>
  </p:clrMapOvr>
  <mc:AlternateContent xmlns:mc="http://schemas.openxmlformats.org/markup-compatibility/2006" xmlns:p14="http://schemas.microsoft.com/office/powerpoint/2010/main">
    <mc:Choice Requires="p14">
      <p:transition spd="slow" p14:dur="10000" advTm="15000">
        <p:wipe/>
      </p:transition>
    </mc:Choice>
    <mc:Fallback xmlns="">
      <p:transition spd="slow" advTm="15000">
        <p:wip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441704" y="685102"/>
            <a:ext cx="9144000" cy="5496242"/>
          </a:xfrm>
        </p:spPr>
        <p:txBody>
          <a:bodyPr/>
          <a:lstStyle/>
          <a:p>
            <a:pPr marL="342900" indent="-342900">
              <a:buFont typeface="Wingdings" panose="05000000000000000000" pitchFamily="2" charset="2"/>
              <a:buChar char="Ø"/>
            </a:pPr>
            <a:endParaRPr lang="de-DE" dirty="0"/>
          </a:p>
          <a:p>
            <a:pPr marL="342900" indent="-342900">
              <a:buFont typeface="Wingdings" panose="05000000000000000000" pitchFamily="2" charset="2"/>
              <a:buChar char="Ø"/>
            </a:pPr>
            <a:r>
              <a:rPr lang="de-DE" dirty="0"/>
              <a:t>Die pädagogische Kernzeit endet im Krippenbereich um 11:30 Uhr.</a:t>
            </a:r>
          </a:p>
          <a:p>
            <a:pPr marL="342900" indent="-342900">
              <a:buFont typeface="Wingdings" panose="05000000000000000000" pitchFamily="2" charset="2"/>
              <a:buChar char="Ø"/>
            </a:pPr>
            <a:r>
              <a:rPr lang="de-DE" dirty="0"/>
              <a:t>Abholzeit der Halbtagskinder zwischen 11:15 Uhr und 11:30 Uhr.</a:t>
            </a:r>
          </a:p>
          <a:p>
            <a:pPr marL="342900" indent="-342900">
              <a:buFont typeface="Wingdings" panose="05000000000000000000" pitchFamily="2" charset="2"/>
              <a:buChar char="Ø"/>
            </a:pPr>
            <a:r>
              <a:rPr lang="de-DE" dirty="0"/>
              <a:t>Abholzeit der Halbtagskinder mit Mittagessen um 12:00 Uhr</a:t>
            </a:r>
          </a:p>
          <a:p>
            <a:pPr marL="342900" indent="-342900">
              <a:buFont typeface="Wingdings" panose="05000000000000000000" pitchFamily="2" charset="2"/>
              <a:buChar char="Ø"/>
            </a:pPr>
            <a:r>
              <a:rPr lang="de-DE" dirty="0"/>
              <a:t>Zwischen 12:00 Uhr bis 14:30 Uhr keine Abholmöglichkeit.</a:t>
            </a:r>
          </a:p>
          <a:p>
            <a:pPr marL="342900" indent="-342900">
              <a:buFont typeface="Arial" panose="020B0604020202020204" pitchFamily="34" charset="0"/>
              <a:buChar char="•"/>
            </a:pPr>
            <a:r>
              <a:rPr lang="de-DE" dirty="0"/>
              <a:t>Mittagessen um 11:30 Uhr</a:t>
            </a:r>
          </a:p>
          <a:p>
            <a:pPr marL="342900" indent="-342900">
              <a:buFont typeface="Arial" panose="020B0604020202020204" pitchFamily="34" charset="0"/>
              <a:buChar char="•"/>
            </a:pPr>
            <a:r>
              <a:rPr lang="de-DE" dirty="0"/>
              <a:t>Mittagsruhe bis 14:30 Uhr</a:t>
            </a:r>
          </a:p>
          <a:p>
            <a:pPr marL="342900" indent="-342900">
              <a:buFont typeface="Wingdings" panose="05000000000000000000" pitchFamily="2" charset="2"/>
              <a:buChar char="Ø"/>
            </a:pPr>
            <a:r>
              <a:rPr lang="de-DE" dirty="0"/>
              <a:t>Gleitende Abholzeit und Nachmittagsprogramm der Ganztagskinder von 14:30 Uhr bis 16:30 Uhr. </a:t>
            </a:r>
          </a:p>
          <a:p>
            <a:pPr marL="342900" indent="-342900">
              <a:buFont typeface="Wingdings" panose="05000000000000000000" pitchFamily="2" charset="2"/>
              <a:buChar char="Ø"/>
            </a:pPr>
            <a:r>
              <a:rPr lang="de-DE" dirty="0"/>
              <a:t>16:00 Uhr bis 16:30 Uhr Spätdienst in der Sammelgruppe </a:t>
            </a:r>
            <a:br>
              <a:rPr lang="de-DE" dirty="0"/>
            </a:br>
            <a:r>
              <a:rPr lang="de-DE" dirty="0"/>
              <a:t>oder im Garten</a:t>
            </a:r>
          </a:p>
          <a:p>
            <a:endParaRPr lang="de-DE" dirty="0"/>
          </a:p>
        </p:txBody>
      </p:sp>
    </p:spTree>
    <p:extLst>
      <p:ext uri="{BB962C8B-B14F-4D97-AF65-F5344CB8AC3E}">
        <p14:creationId xmlns:p14="http://schemas.microsoft.com/office/powerpoint/2010/main" val="8453353"/>
      </p:ext>
    </p:extLst>
  </p:cSld>
  <p:clrMapOvr>
    <a:masterClrMapping/>
  </p:clrMapOvr>
  <mc:AlternateContent xmlns:mc="http://schemas.openxmlformats.org/markup-compatibility/2006" xmlns:p14="http://schemas.microsoft.com/office/powerpoint/2010/main">
    <mc:Choice Requires="p14">
      <p:transition spd="slow" p14:dur="10000" advTm="15000">
        <p:wipe/>
      </p:transition>
    </mc:Choice>
    <mc:Fallback xmlns="">
      <p:transition spd="slow" advTm="15000">
        <p:wip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Ein Einblick in die Räumlichkeiten des Kindergartens</a:t>
            </a:r>
          </a:p>
        </p:txBody>
      </p:sp>
      <p:sp>
        <p:nvSpPr>
          <p:cNvPr id="5" name="Textplatzhalter 4"/>
          <p:cNvSpPr>
            <a:spLocks noGrp="1"/>
          </p:cNvSpPr>
          <p:nvPr>
            <p:ph type="body" idx="1"/>
          </p:nvPr>
        </p:nvSpPr>
        <p:spPr/>
        <p:txBody>
          <a:bodyPr/>
          <a:lstStyle/>
          <a:p>
            <a:r>
              <a:rPr lang="de-DE" dirty="0"/>
              <a:t>Gruppenraum </a:t>
            </a:r>
          </a:p>
        </p:txBody>
      </p:sp>
      <p:pic>
        <p:nvPicPr>
          <p:cNvPr id="9" name="Inhaltsplatzhalt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39788" y="2632679"/>
            <a:ext cx="5157787" cy="3429379"/>
          </a:xfrm>
        </p:spPr>
      </p:pic>
      <p:sp>
        <p:nvSpPr>
          <p:cNvPr id="7" name="Textplatzhalter 6"/>
          <p:cNvSpPr>
            <a:spLocks noGrp="1"/>
          </p:cNvSpPr>
          <p:nvPr>
            <p:ph type="body" sz="quarter" idx="3"/>
          </p:nvPr>
        </p:nvSpPr>
        <p:spPr/>
        <p:txBody>
          <a:bodyPr/>
          <a:lstStyle/>
          <a:p>
            <a:r>
              <a:rPr lang="de-DE" dirty="0"/>
              <a:t>Puppenecke</a:t>
            </a:r>
          </a:p>
        </p:txBody>
      </p:sp>
      <p:pic>
        <p:nvPicPr>
          <p:cNvPr id="10" name="Inhaltsplatzhalter 9"/>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172200" y="2624235"/>
            <a:ext cx="5183188" cy="3446268"/>
          </a:xfrm>
        </p:spPr>
      </p:pic>
    </p:spTree>
    <p:extLst>
      <p:ext uri="{BB962C8B-B14F-4D97-AF65-F5344CB8AC3E}">
        <p14:creationId xmlns:p14="http://schemas.microsoft.com/office/powerpoint/2010/main" val="1980212144"/>
      </p:ext>
    </p:extLst>
  </p:cSld>
  <p:clrMapOvr>
    <a:masterClrMapping/>
  </p:clrMapOvr>
  <mc:AlternateContent xmlns:mc="http://schemas.openxmlformats.org/markup-compatibility/2006" xmlns:p14="http://schemas.microsoft.com/office/powerpoint/2010/main">
    <mc:Choice Requires="p14">
      <p:transition spd="slow" p14:dur="10000" advTm="15000">
        <p:wipe/>
      </p:transition>
    </mc:Choice>
    <mc:Fallback xmlns="">
      <p:transition spd="slow" advTm="15000">
        <p:wip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platzhalter 2"/>
          <p:cNvSpPr>
            <a:spLocks noGrp="1"/>
          </p:cNvSpPr>
          <p:nvPr>
            <p:ph type="body" idx="1"/>
          </p:nvPr>
        </p:nvSpPr>
        <p:spPr/>
        <p:txBody>
          <a:bodyPr/>
          <a:lstStyle/>
          <a:p>
            <a:r>
              <a:rPr lang="de-DE" dirty="0"/>
              <a:t>Weiterer Gruppenraum </a:t>
            </a:r>
          </a:p>
        </p:txBody>
      </p:sp>
      <p:pic>
        <p:nvPicPr>
          <p:cNvPr id="7" name="Inhaltsplatzhalt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39788" y="2632679"/>
            <a:ext cx="5157787" cy="3429379"/>
          </a:xfrm>
        </p:spPr>
      </p:pic>
      <p:sp>
        <p:nvSpPr>
          <p:cNvPr id="5" name="Textplatzhalter 4"/>
          <p:cNvSpPr>
            <a:spLocks noGrp="1"/>
          </p:cNvSpPr>
          <p:nvPr>
            <p:ph type="body" sz="quarter" idx="3"/>
          </p:nvPr>
        </p:nvSpPr>
        <p:spPr/>
        <p:txBody>
          <a:bodyPr/>
          <a:lstStyle/>
          <a:p>
            <a:r>
              <a:rPr lang="de-DE" dirty="0"/>
              <a:t>Schlafraum der Kindergartenkinder</a:t>
            </a:r>
          </a:p>
        </p:txBody>
      </p:sp>
      <p:pic>
        <p:nvPicPr>
          <p:cNvPr id="8" name="Inhaltsplatzhalt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172200" y="2624235"/>
            <a:ext cx="5183188" cy="3446268"/>
          </a:xfrm>
        </p:spPr>
      </p:pic>
    </p:spTree>
    <p:extLst>
      <p:ext uri="{BB962C8B-B14F-4D97-AF65-F5344CB8AC3E}">
        <p14:creationId xmlns:p14="http://schemas.microsoft.com/office/powerpoint/2010/main" val="1942536811"/>
      </p:ext>
    </p:extLst>
  </p:cSld>
  <p:clrMapOvr>
    <a:masterClrMapping/>
  </p:clrMapOvr>
  <mc:AlternateContent xmlns:mc="http://schemas.openxmlformats.org/markup-compatibility/2006" xmlns:p14="http://schemas.microsoft.com/office/powerpoint/2010/main">
    <mc:Choice Requires="p14">
      <p:transition spd="slow" p14:dur="10000" advTm="15000">
        <p:wipe/>
      </p:transition>
    </mc:Choice>
    <mc:Fallback xmlns="">
      <p:transition spd="slow" advTm="15000">
        <p:wip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Der Flurbereich</a:t>
            </a:r>
          </a:p>
        </p:txBody>
      </p:sp>
      <p:sp>
        <p:nvSpPr>
          <p:cNvPr id="3" name="Textplatzhalter 2"/>
          <p:cNvSpPr>
            <a:spLocks noGrp="1"/>
          </p:cNvSpPr>
          <p:nvPr>
            <p:ph type="body" idx="1"/>
          </p:nvPr>
        </p:nvSpPr>
        <p:spPr/>
        <p:txBody>
          <a:bodyPr/>
          <a:lstStyle/>
          <a:p>
            <a:r>
              <a:rPr lang="de-DE" dirty="0"/>
              <a:t>Reichlich Platz zum Spielen während der Freispielzeit</a:t>
            </a:r>
          </a:p>
        </p:txBody>
      </p:sp>
      <p:pic>
        <p:nvPicPr>
          <p:cNvPr id="7" name="Inhaltsplatzhalt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39788" y="2632679"/>
            <a:ext cx="5157787" cy="3429379"/>
          </a:xfrm>
        </p:spPr>
      </p:pic>
      <p:sp>
        <p:nvSpPr>
          <p:cNvPr id="5" name="Textplatzhalter 4"/>
          <p:cNvSpPr>
            <a:spLocks noGrp="1"/>
          </p:cNvSpPr>
          <p:nvPr>
            <p:ph type="body" sz="quarter" idx="3"/>
          </p:nvPr>
        </p:nvSpPr>
        <p:spPr/>
        <p:txBody>
          <a:bodyPr/>
          <a:lstStyle/>
          <a:p>
            <a:r>
              <a:rPr lang="de-DE" dirty="0"/>
              <a:t>Gebastelte Werke der Kinder verzieren den großzügigen Flur</a:t>
            </a:r>
          </a:p>
        </p:txBody>
      </p:sp>
      <p:pic>
        <p:nvPicPr>
          <p:cNvPr id="8" name="Inhaltsplatzhalt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172200" y="2624235"/>
            <a:ext cx="5183188" cy="3446268"/>
          </a:xfrm>
        </p:spPr>
      </p:pic>
    </p:spTree>
    <p:extLst>
      <p:ext uri="{BB962C8B-B14F-4D97-AF65-F5344CB8AC3E}">
        <p14:creationId xmlns:p14="http://schemas.microsoft.com/office/powerpoint/2010/main" val="4156636556"/>
      </p:ext>
    </p:extLst>
  </p:cSld>
  <p:clrMapOvr>
    <a:masterClrMapping/>
  </p:clrMapOvr>
  <mc:AlternateContent xmlns:mc="http://schemas.openxmlformats.org/markup-compatibility/2006" xmlns:p14="http://schemas.microsoft.com/office/powerpoint/2010/main">
    <mc:Choice Requires="p14">
      <p:transition spd="slow" p14:dur="10000" advTm="15000">
        <p:wipe/>
      </p:transition>
    </mc:Choice>
    <mc:Fallback xmlns="">
      <p:transition spd="slow" advTm="15000">
        <p:wip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Die Waschräume </a:t>
            </a:r>
          </a:p>
        </p:txBody>
      </p:sp>
      <p:sp>
        <p:nvSpPr>
          <p:cNvPr id="3" name="Textplatzhalter 2"/>
          <p:cNvSpPr>
            <a:spLocks noGrp="1"/>
          </p:cNvSpPr>
          <p:nvPr>
            <p:ph type="body" idx="1"/>
          </p:nvPr>
        </p:nvSpPr>
        <p:spPr/>
        <p:txBody>
          <a:bodyPr/>
          <a:lstStyle/>
          <a:p>
            <a:r>
              <a:rPr lang="de-DE" dirty="0"/>
              <a:t>Waschraum für Hasen- und Igelgruppe</a:t>
            </a:r>
          </a:p>
        </p:txBody>
      </p:sp>
      <p:pic>
        <p:nvPicPr>
          <p:cNvPr id="7" name="Inhaltsplatzhalt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39788" y="2632679"/>
            <a:ext cx="5157787" cy="3429379"/>
          </a:xfrm>
        </p:spPr>
      </p:pic>
      <p:sp>
        <p:nvSpPr>
          <p:cNvPr id="5" name="Textplatzhalter 4"/>
          <p:cNvSpPr>
            <a:spLocks noGrp="1"/>
          </p:cNvSpPr>
          <p:nvPr>
            <p:ph type="body" sz="quarter" idx="3"/>
          </p:nvPr>
        </p:nvSpPr>
        <p:spPr/>
        <p:txBody>
          <a:bodyPr>
            <a:normAutofit/>
          </a:bodyPr>
          <a:lstStyle/>
          <a:p>
            <a:r>
              <a:rPr lang="de-DE" dirty="0"/>
              <a:t>Waschraum der Bibergruppe. </a:t>
            </a:r>
          </a:p>
        </p:txBody>
      </p:sp>
      <p:pic>
        <p:nvPicPr>
          <p:cNvPr id="8" name="Inhaltsplatzhalt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172200" y="2624235"/>
            <a:ext cx="5183188" cy="3446268"/>
          </a:xfrm>
        </p:spPr>
      </p:pic>
    </p:spTree>
    <p:extLst>
      <p:ext uri="{BB962C8B-B14F-4D97-AF65-F5344CB8AC3E}">
        <p14:creationId xmlns:p14="http://schemas.microsoft.com/office/powerpoint/2010/main" val="3722526324"/>
      </p:ext>
    </p:extLst>
  </p:cSld>
  <p:clrMapOvr>
    <a:masterClrMapping/>
  </p:clrMapOvr>
  <mc:AlternateContent xmlns:mc="http://schemas.openxmlformats.org/markup-compatibility/2006" xmlns:p14="http://schemas.microsoft.com/office/powerpoint/2010/main">
    <mc:Choice Requires="p14">
      <p:transition spd="slow" p14:dur="10000" advTm="15000">
        <p:wipe/>
      </p:transition>
    </mc:Choice>
    <mc:Fallback xmlns="">
      <p:transition spd="slow" advTm="15000">
        <p:wip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Grafik 23">
            <a:extLst>
              <a:ext uri="{FF2B5EF4-FFF2-40B4-BE49-F238E27FC236}">
                <a16:creationId xmlns:a16="http://schemas.microsoft.com/office/drawing/2014/main" id="{52CC5DB7-8EC5-404D-A390-F278657F79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0166" y="3429000"/>
            <a:ext cx="2319233" cy="2639778"/>
          </a:xfrm>
          <a:prstGeom prst="rect">
            <a:avLst/>
          </a:prstGeom>
        </p:spPr>
      </p:pic>
      <p:sp>
        <p:nvSpPr>
          <p:cNvPr id="36" name="Textfeld 35">
            <a:extLst>
              <a:ext uri="{FF2B5EF4-FFF2-40B4-BE49-F238E27FC236}">
                <a16:creationId xmlns:a16="http://schemas.microsoft.com/office/drawing/2014/main" id="{B540A6A1-A179-47F0-8252-0FA63B953416}"/>
              </a:ext>
            </a:extLst>
          </p:cNvPr>
          <p:cNvSpPr txBox="1"/>
          <p:nvPr/>
        </p:nvSpPr>
        <p:spPr>
          <a:xfrm>
            <a:off x="4189067" y="2855459"/>
            <a:ext cx="3813865" cy="646331"/>
          </a:xfrm>
          <a:prstGeom prst="rect">
            <a:avLst/>
          </a:prstGeom>
          <a:noFill/>
        </p:spPr>
        <p:txBody>
          <a:bodyPr wrap="none" rtlCol="0">
            <a:spAutoFit/>
          </a:bodyPr>
          <a:lstStyle/>
          <a:p>
            <a:pPr algn="ctr"/>
            <a:r>
              <a:rPr lang="de-DE" sz="3600" b="1" dirty="0">
                <a:latin typeface="Lucida Sans Unicode" panose="020B0602030504020204" pitchFamily="34" charset="0"/>
                <a:cs typeface="Times New Roman" panose="02020603050405020304" pitchFamily="18" charset="0"/>
              </a:rPr>
              <a:t>Unsere Gruppen</a:t>
            </a:r>
          </a:p>
        </p:txBody>
      </p:sp>
      <p:pic>
        <p:nvPicPr>
          <p:cNvPr id="6" name="Grafik 5">
            <a:extLst>
              <a:ext uri="{FF2B5EF4-FFF2-40B4-BE49-F238E27FC236}">
                <a16:creationId xmlns:a16="http://schemas.microsoft.com/office/drawing/2014/main" id="{4156A353-ED72-48A4-BD1A-242B2BB3B8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6946" y="753395"/>
            <a:ext cx="2328215" cy="2093959"/>
          </a:xfrm>
          <a:prstGeom prst="rect">
            <a:avLst/>
          </a:prstGeom>
        </p:spPr>
      </p:pic>
      <p:pic>
        <p:nvPicPr>
          <p:cNvPr id="3" name="Grafik 2">
            <a:extLst>
              <a:ext uri="{FF2B5EF4-FFF2-40B4-BE49-F238E27FC236}">
                <a16:creationId xmlns:a16="http://schemas.microsoft.com/office/drawing/2014/main" id="{1FCBB232-8D43-44F7-AF1D-1B8B89B967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6839" y="479740"/>
            <a:ext cx="2268854" cy="2641267"/>
          </a:xfrm>
          <a:prstGeom prst="rect">
            <a:avLst/>
          </a:prstGeom>
        </p:spPr>
      </p:pic>
      <p:pic>
        <p:nvPicPr>
          <p:cNvPr id="7" name="Grafik 6">
            <a:extLst>
              <a:ext uri="{FF2B5EF4-FFF2-40B4-BE49-F238E27FC236}">
                <a16:creationId xmlns:a16="http://schemas.microsoft.com/office/drawing/2014/main" id="{4F491622-5EF5-416E-BE99-BB1644E901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0273" y="3076548"/>
            <a:ext cx="2147939" cy="2763077"/>
          </a:xfrm>
          <a:prstGeom prst="rect">
            <a:avLst/>
          </a:prstGeom>
        </p:spPr>
      </p:pic>
      <p:pic>
        <p:nvPicPr>
          <p:cNvPr id="9" name="Grafik 8">
            <a:extLst>
              <a:ext uri="{FF2B5EF4-FFF2-40B4-BE49-F238E27FC236}">
                <a16:creationId xmlns:a16="http://schemas.microsoft.com/office/drawing/2014/main" id="{A8D77E3A-334A-4BE5-9B76-03BB4AA98A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2256" y="3399714"/>
            <a:ext cx="2319233" cy="3359189"/>
          </a:xfrm>
          <a:prstGeom prst="rect">
            <a:avLst/>
          </a:prstGeom>
        </p:spPr>
      </p:pic>
      <p:pic>
        <p:nvPicPr>
          <p:cNvPr id="2" name="Grafik 1">
            <a:extLst>
              <a:ext uri="{FF2B5EF4-FFF2-40B4-BE49-F238E27FC236}">
                <a16:creationId xmlns:a16="http://schemas.microsoft.com/office/drawing/2014/main" id="{706AA8BE-BF07-1575-07DF-17E38F064A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40118" y="278270"/>
            <a:ext cx="3100085" cy="2661135"/>
          </a:xfrm>
          <a:prstGeom prst="rect">
            <a:avLst/>
          </a:prstGeom>
        </p:spPr>
      </p:pic>
    </p:spTree>
    <p:extLst>
      <p:ext uri="{BB962C8B-B14F-4D97-AF65-F5344CB8AC3E}">
        <p14:creationId xmlns:p14="http://schemas.microsoft.com/office/powerpoint/2010/main" val="3159856176"/>
      </p:ext>
    </p:extLst>
  </p:cSld>
  <p:clrMapOvr>
    <a:masterClrMapping/>
  </p:clrMapOvr>
  <mc:AlternateContent xmlns:mc="http://schemas.openxmlformats.org/markup-compatibility/2006" xmlns:p14="http://schemas.microsoft.com/office/powerpoint/2010/main">
    <mc:Choice Requires="p14">
      <p:transition spd="slow" p14:dur="10000" advTm="15000">
        <p:wipe/>
      </p:transition>
    </mc:Choice>
    <mc:Fallback xmlns="">
      <p:transition spd="slow" advTm="15000">
        <p:wip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Die Turnhalle</a:t>
            </a:r>
          </a:p>
        </p:txBody>
      </p:sp>
      <p:sp>
        <p:nvSpPr>
          <p:cNvPr id="3" name="Textplatzhalter 2"/>
          <p:cNvSpPr>
            <a:spLocks noGrp="1"/>
          </p:cNvSpPr>
          <p:nvPr>
            <p:ph type="body" idx="1"/>
          </p:nvPr>
        </p:nvSpPr>
        <p:spPr/>
        <p:txBody>
          <a:bodyPr/>
          <a:lstStyle/>
          <a:p>
            <a:r>
              <a:rPr lang="de-DE" dirty="0"/>
              <a:t>Ein Turntag pro Woche</a:t>
            </a:r>
          </a:p>
        </p:txBody>
      </p:sp>
      <p:pic>
        <p:nvPicPr>
          <p:cNvPr id="7" name="Inhaltsplatzhalt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39788" y="2632679"/>
            <a:ext cx="5157787" cy="3429379"/>
          </a:xfrm>
        </p:spPr>
      </p:pic>
      <p:sp>
        <p:nvSpPr>
          <p:cNvPr id="5" name="Textplatzhalter 4"/>
          <p:cNvSpPr>
            <a:spLocks noGrp="1"/>
          </p:cNvSpPr>
          <p:nvPr>
            <p:ph type="body" sz="quarter" idx="3"/>
          </p:nvPr>
        </p:nvSpPr>
        <p:spPr/>
        <p:txBody>
          <a:bodyPr/>
          <a:lstStyle/>
          <a:p>
            <a:r>
              <a:rPr lang="de-DE" dirty="0"/>
              <a:t>Nutzung der Turnhalle während der Freispielzeit</a:t>
            </a:r>
          </a:p>
        </p:txBody>
      </p:sp>
      <p:pic>
        <p:nvPicPr>
          <p:cNvPr id="8" name="Inhaltsplatzhalt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172200" y="2624235"/>
            <a:ext cx="5183188" cy="3446268"/>
          </a:xfrm>
        </p:spPr>
      </p:pic>
    </p:spTree>
    <p:extLst>
      <p:ext uri="{BB962C8B-B14F-4D97-AF65-F5344CB8AC3E}">
        <p14:creationId xmlns:p14="http://schemas.microsoft.com/office/powerpoint/2010/main" val="1114956627"/>
      </p:ext>
    </p:extLst>
  </p:cSld>
  <p:clrMapOvr>
    <a:masterClrMapping/>
  </p:clrMapOvr>
  <mc:AlternateContent xmlns:mc="http://schemas.openxmlformats.org/markup-compatibility/2006" xmlns:p14="http://schemas.microsoft.com/office/powerpoint/2010/main">
    <mc:Choice Requires="p14">
      <p:transition spd="slow" p14:dur="10000" advTm="15000">
        <p:wipe/>
      </p:transition>
    </mc:Choice>
    <mc:Fallback xmlns="">
      <p:transition spd="slow" advTm="15000">
        <p:wip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el 13"/>
          <p:cNvSpPr>
            <a:spLocks noGrp="1"/>
          </p:cNvSpPr>
          <p:nvPr>
            <p:ph type="title"/>
          </p:nvPr>
        </p:nvSpPr>
        <p:spPr/>
        <p:txBody>
          <a:bodyPr>
            <a:normAutofit fontScale="90000"/>
          </a:bodyPr>
          <a:lstStyle/>
          <a:p>
            <a:r>
              <a:rPr lang="de-DE" sz="2400" b="1" dirty="0"/>
              <a:t>Informationen rund um das Kinderhaus erhalten Sie über die „Kita App Stramplerbande“. </a:t>
            </a:r>
            <a:br>
              <a:rPr lang="de-DE" sz="2400" b="1" dirty="0"/>
            </a:br>
            <a:r>
              <a:rPr lang="de-DE" sz="2400" b="1" dirty="0"/>
              <a:t>In den Garderoben der Gruppen gibt es zusätzliche „Elternpostfächer“ für Informationen in Papierform. </a:t>
            </a:r>
          </a:p>
        </p:txBody>
      </p:sp>
      <p:pic>
        <p:nvPicPr>
          <p:cNvPr id="16" name="Inhaltsplatzhalter 15"/>
          <p:cNvPicPr>
            <a:picLocks noGrp="1" noChangeAspect="1"/>
          </p:cNvPicPr>
          <p:nvPr>
            <p:ph idx="1"/>
          </p:nvPr>
        </p:nvPicPr>
        <p:blipFill>
          <a:blip r:embed="rId2" cstate="print">
            <a:extLst>
              <a:ext uri="{28A0092B-C50C-407E-A947-70E740481C1C}">
                <a14:useLocalDpi xmlns:a14="http://schemas.microsoft.com/office/drawing/2010/main" val="0"/>
              </a:ext>
            </a:extLst>
          </a:blip>
          <a:srcRect l="3672" b="5055"/>
          <a:stretch>
            <a:fillRect/>
          </a:stretch>
        </p:blipFill>
        <p:spPr>
          <a:xfrm>
            <a:off x="5863472" y="2969444"/>
            <a:ext cx="4493217" cy="2944623"/>
          </a:xfrm>
        </p:spPr>
      </p:pic>
      <p:pic>
        <p:nvPicPr>
          <p:cNvPr id="3" name="Grafik 2">
            <a:extLst>
              <a:ext uri="{FF2B5EF4-FFF2-40B4-BE49-F238E27FC236}">
                <a16:creationId xmlns:a16="http://schemas.microsoft.com/office/drawing/2014/main" id="{EB82ED55-7418-339E-C004-CBE114D0B5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8557" y="2078449"/>
            <a:ext cx="2944623" cy="2944623"/>
          </a:xfrm>
          <a:prstGeom prst="rect">
            <a:avLst/>
          </a:prstGeom>
        </p:spPr>
      </p:pic>
    </p:spTree>
    <p:extLst>
      <p:ext uri="{BB962C8B-B14F-4D97-AF65-F5344CB8AC3E}">
        <p14:creationId xmlns:p14="http://schemas.microsoft.com/office/powerpoint/2010/main" val="3935729203"/>
      </p:ext>
    </p:extLst>
  </p:cSld>
  <p:clrMapOvr>
    <a:masterClrMapping/>
  </p:clrMapOvr>
  <mc:AlternateContent xmlns:mc="http://schemas.openxmlformats.org/markup-compatibility/2006" xmlns:p14="http://schemas.microsoft.com/office/powerpoint/2010/main">
    <mc:Choice Requires="p14">
      <p:transition spd="slow" p14:dur="10000" advTm="15000">
        <p:wipe/>
      </p:transition>
    </mc:Choice>
    <mc:Fallback xmlns="">
      <p:transition spd="slow" advTm="15000">
        <p:wip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46176" y="655192"/>
            <a:ext cx="10515600" cy="5699887"/>
          </a:xfrm>
        </p:spPr>
        <p:txBody>
          <a:bodyPr/>
          <a:lstStyle/>
          <a:p>
            <a:pPr algn="ctr">
              <a:buFont typeface="Wingdings" panose="05000000000000000000" pitchFamily="2" charset="2"/>
              <a:buChar char="Ø"/>
            </a:pPr>
            <a:endParaRPr lang="de-DE" dirty="0"/>
          </a:p>
          <a:p>
            <a:pPr algn="ctr">
              <a:buFont typeface="Wingdings" panose="05000000000000000000" pitchFamily="2" charset="2"/>
              <a:buChar char="Ø"/>
            </a:pPr>
            <a:r>
              <a:rPr lang="de-DE" sz="2400" dirty="0"/>
              <a:t>Die pädagogische Kernzeit endet im Kindergarten um 12:30 Uhr.</a:t>
            </a:r>
          </a:p>
          <a:p>
            <a:pPr algn="ctr">
              <a:buFont typeface="Wingdings" panose="05000000000000000000" pitchFamily="2" charset="2"/>
              <a:buChar char="Ø"/>
            </a:pPr>
            <a:r>
              <a:rPr lang="de-DE" sz="2400" dirty="0"/>
              <a:t>Abholzeit der Halbtagskinder von 12:15 Uhr bis 12:30 Uhr.</a:t>
            </a:r>
          </a:p>
          <a:p>
            <a:pPr algn="ctr">
              <a:buFont typeface="Wingdings" panose="05000000000000000000" pitchFamily="2" charset="2"/>
              <a:buChar char="Ø"/>
            </a:pPr>
            <a:r>
              <a:rPr lang="de-DE" sz="2400" dirty="0"/>
              <a:t>Zwischen 12:30 Uhr und 14:00 Uhr keine Abholmöglichkeit</a:t>
            </a:r>
          </a:p>
          <a:p>
            <a:pPr algn="ctr"/>
            <a:r>
              <a:rPr lang="de-DE" sz="2400" dirty="0"/>
              <a:t>Mittagessen um 12:30 Uhr</a:t>
            </a:r>
          </a:p>
          <a:p>
            <a:pPr algn="ctr"/>
            <a:r>
              <a:rPr lang="de-DE" sz="2400" dirty="0"/>
              <a:t>Mittagsruhe bis ca. 14:00 Uhr</a:t>
            </a:r>
          </a:p>
          <a:p>
            <a:pPr marL="342900" indent="-342900" algn="ctr">
              <a:buFont typeface="Wingdings" panose="05000000000000000000" pitchFamily="2" charset="2"/>
              <a:buChar char="Ø"/>
            </a:pPr>
            <a:r>
              <a:rPr lang="de-DE" sz="2400" dirty="0"/>
              <a:t> Gleitende Abholzeit und Nachmittagsprogramm der Ganztagskinder </a:t>
            </a:r>
            <a:br>
              <a:rPr lang="de-DE" sz="2400" dirty="0"/>
            </a:br>
            <a:r>
              <a:rPr lang="de-DE" sz="2400" dirty="0"/>
              <a:t>von 14:00 Uhr bis 16:30 Uhr. </a:t>
            </a:r>
          </a:p>
          <a:p>
            <a:pPr marL="342900" indent="-342900" algn="ctr">
              <a:buFont typeface="Wingdings" panose="05000000000000000000" pitchFamily="2" charset="2"/>
              <a:buChar char="Ø"/>
            </a:pPr>
            <a:r>
              <a:rPr lang="de-DE" sz="2400" dirty="0"/>
              <a:t>16:00 Uhr bis 16:30 Uhr Spätdienst in der Sammelgruppe </a:t>
            </a:r>
            <a:br>
              <a:rPr lang="de-DE" sz="2400" dirty="0"/>
            </a:br>
            <a:r>
              <a:rPr lang="de-DE" sz="2400" dirty="0"/>
              <a:t>oder im Garten </a:t>
            </a:r>
          </a:p>
          <a:p>
            <a:pPr marL="0" indent="0" algn="ctr">
              <a:buNone/>
            </a:pPr>
            <a:endParaRPr lang="de-DE" dirty="0"/>
          </a:p>
          <a:p>
            <a:pPr algn="ctr">
              <a:buFont typeface="Wingdings" panose="05000000000000000000" pitchFamily="2" charset="2"/>
              <a:buChar char="Ø"/>
            </a:pPr>
            <a:endParaRPr lang="de-DE" dirty="0"/>
          </a:p>
          <a:p>
            <a:pPr algn="ctr">
              <a:buFont typeface="Wingdings" panose="05000000000000000000" pitchFamily="2" charset="2"/>
              <a:buChar char="Ø"/>
            </a:pPr>
            <a:endParaRPr lang="de-DE" dirty="0"/>
          </a:p>
        </p:txBody>
      </p:sp>
    </p:spTree>
    <p:extLst>
      <p:ext uri="{BB962C8B-B14F-4D97-AF65-F5344CB8AC3E}">
        <p14:creationId xmlns:p14="http://schemas.microsoft.com/office/powerpoint/2010/main" val="3328723598"/>
      </p:ext>
    </p:extLst>
  </p:cSld>
  <p:clrMapOvr>
    <a:masterClrMapping/>
  </p:clrMapOvr>
  <mc:AlternateContent xmlns:mc="http://schemas.openxmlformats.org/markup-compatibility/2006" xmlns:p14="http://schemas.microsoft.com/office/powerpoint/2010/main">
    <mc:Choice Requires="p14">
      <p:transition spd="slow" p14:dur="10000" advTm="15000">
        <p:wipe/>
      </p:transition>
    </mc:Choice>
    <mc:Fallback xmlns="">
      <p:transition spd="slow" advTm="15000">
        <p:wip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Unsere Küche und Büro</a:t>
            </a:r>
          </a:p>
        </p:txBody>
      </p:sp>
      <p:sp>
        <p:nvSpPr>
          <p:cNvPr id="3" name="Textplatzhalter 2"/>
          <p:cNvSpPr>
            <a:spLocks noGrp="1"/>
          </p:cNvSpPr>
          <p:nvPr>
            <p:ph type="body" idx="1"/>
          </p:nvPr>
        </p:nvSpPr>
        <p:spPr/>
        <p:txBody>
          <a:bodyPr>
            <a:normAutofit lnSpcReduction="10000"/>
          </a:bodyPr>
          <a:lstStyle/>
          <a:p>
            <a:r>
              <a:rPr lang="de-DE" dirty="0"/>
              <a:t>Anlieferung des Essens und Verteilung in die Gruppen</a:t>
            </a:r>
          </a:p>
        </p:txBody>
      </p:sp>
      <p:pic>
        <p:nvPicPr>
          <p:cNvPr id="7" name="Inhaltsplatzhalt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39788" y="2624235"/>
            <a:ext cx="5157787" cy="3429379"/>
          </a:xfrm>
        </p:spPr>
      </p:pic>
      <p:sp>
        <p:nvSpPr>
          <p:cNvPr id="5" name="Textplatzhalter 4"/>
          <p:cNvSpPr>
            <a:spLocks noGrp="1"/>
          </p:cNvSpPr>
          <p:nvPr>
            <p:ph type="body" sz="quarter" idx="3"/>
          </p:nvPr>
        </p:nvSpPr>
        <p:spPr>
          <a:xfrm>
            <a:off x="6172200" y="1812942"/>
            <a:ext cx="5183188" cy="823912"/>
          </a:xfrm>
        </p:spPr>
        <p:txBody>
          <a:bodyPr>
            <a:normAutofit lnSpcReduction="10000"/>
          </a:bodyPr>
          <a:lstStyle/>
          <a:p>
            <a:endParaRPr lang="de-DE" dirty="0"/>
          </a:p>
          <a:p>
            <a:r>
              <a:rPr lang="de-DE" dirty="0"/>
              <a:t>Anmeldung und Gespräche</a:t>
            </a:r>
          </a:p>
          <a:p>
            <a:endParaRPr lang="de-DE" dirty="0"/>
          </a:p>
        </p:txBody>
      </p:sp>
      <p:pic>
        <p:nvPicPr>
          <p:cNvPr id="4" name="Inhaltsplatzhalter 3"/>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172200" y="2624235"/>
            <a:ext cx="5183188" cy="3446268"/>
          </a:xfrm>
        </p:spPr>
      </p:pic>
    </p:spTree>
    <p:extLst>
      <p:ext uri="{BB962C8B-B14F-4D97-AF65-F5344CB8AC3E}">
        <p14:creationId xmlns:p14="http://schemas.microsoft.com/office/powerpoint/2010/main" val="3070657306"/>
      </p:ext>
    </p:extLst>
  </p:cSld>
  <p:clrMapOvr>
    <a:masterClrMapping/>
  </p:clrMapOvr>
  <mc:AlternateContent xmlns:mc="http://schemas.openxmlformats.org/markup-compatibility/2006" xmlns:p14="http://schemas.microsoft.com/office/powerpoint/2010/main">
    <mc:Choice Requires="p14">
      <p:transition spd="slow" p14:dur="10000" advTm="15000">
        <p:wipe/>
      </p:transition>
    </mc:Choice>
    <mc:Fallback xmlns="">
      <p:transition spd="slow" advTm="15000">
        <p:wip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Der Garten</a:t>
            </a:r>
          </a:p>
        </p:txBody>
      </p:sp>
      <p:sp>
        <p:nvSpPr>
          <p:cNvPr id="3" name="Textplatzhalter 2"/>
          <p:cNvSpPr>
            <a:spLocks noGrp="1"/>
          </p:cNvSpPr>
          <p:nvPr>
            <p:ph type="body" idx="1"/>
          </p:nvPr>
        </p:nvSpPr>
        <p:spPr/>
        <p:txBody>
          <a:bodyPr/>
          <a:lstStyle/>
          <a:p>
            <a:r>
              <a:rPr lang="de-DE" dirty="0"/>
              <a:t>Kletterhaus für Groß und Klein</a:t>
            </a:r>
          </a:p>
        </p:txBody>
      </p:sp>
      <p:pic>
        <p:nvPicPr>
          <p:cNvPr id="7" name="Inhaltsplatzhalt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39788" y="2632974"/>
            <a:ext cx="5157787" cy="3428789"/>
          </a:xfrm>
        </p:spPr>
      </p:pic>
      <p:sp>
        <p:nvSpPr>
          <p:cNvPr id="5" name="Textplatzhalter 4"/>
          <p:cNvSpPr>
            <a:spLocks noGrp="1"/>
          </p:cNvSpPr>
          <p:nvPr>
            <p:ph type="body" sz="quarter" idx="3"/>
          </p:nvPr>
        </p:nvSpPr>
        <p:spPr/>
        <p:txBody>
          <a:bodyPr/>
          <a:lstStyle/>
          <a:p>
            <a:r>
              <a:rPr lang="de-DE" dirty="0"/>
              <a:t>Genügend Platz für Bewegung</a:t>
            </a:r>
          </a:p>
        </p:txBody>
      </p:sp>
      <p:pic>
        <p:nvPicPr>
          <p:cNvPr id="8" name="Inhaltsplatzhalt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172200" y="2624235"/>
            <a:ext cx="5183188" cy="3446268"/>
          </a:xfrm>
        </p:spPr>
      </p:pic>
    </p:spTree>
    <p:extLst>
      <p:ext uri="{BB962C8B-B14F-4D97-AF65-F5344CB8AC3E}">
        <p14:creationId xmlns:p14="http://schemas.microsoft.com/office/powerpoint/2010/main" val="2693891241"/>
      </p:ext>
    </p:extLst>
  </p:cSld>
  <p:clrMapOvr>
    <a:masterClrMapping/>
  </p:clrMapOvr>
  <mc:AlternateContent xmlns:mc="http://schemas.openxmlformats.org/markup-compatibility/2006" xmlns:p14="http://schemas.microsoft.com/office/powerpoint/2010/main">
    <mc:Choice Requires="p14">
      <p:transition spd="slow" p14:dur="10000" advTm="15000">
        <p:wipe/>
      </p:transition>
    </mc:Choice>
    <mc:Fallback xmlns="">
      <p:transition spd="slow" advTm="15000">
        <p:wip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el 7"/>
          <p:cNvSpPr>
            <a:spLocks noGrp="1"/>
          </p:cNvSpPr>
          <p:nvPr>
            <p:ph type="title" idx="4294967295"/>
          </p:nvPr>
        </p:nvSpPr>
        <p:spPr>
          <a:xfrm>
            <a:off x="718457" y="373840"/>
            <a:ext cx="10515600" cy="6176250"/>
          </a:xfrm>
        </p:spPr>
        <p:txBody>
          <a:bodyPr>
            <a:normAutofit fontScale="90000"/>
          </a:bodyPr>
          <a:lstStyle/>
          <a:p>
            <a:pPr algn="ctr"/>
            <a:r>
              <a:rPr lang="de-DE" sz="2800" b="1" u="sng" dirty="0">
                <a:latin typeface="Calibri" panose="020F0502020204030204" pitchFamily="34" charset="0"/>
                <a:cs typeface="Calibri" panose="020F0502020204030204" pitchFamily="34" charset="0"/>
              </a:rPr>
              <a:t>Ein Wort zum Ende des Rundgangs:</a:t>
            </a:r>
            <a:br>
              <a:rPr lang="de-DE" sz="2800" b="1" u="sng" dirty="0">
                <a:latin typeface="Calibri" panose="020F0502020204030204" pitchFamily="34" charset="0"/>
                <a:cs typeface="Calibri" panose="020F0502020204030204" pitchFamily="34" charset="0"/>
              </a:rPr>
            </a:br>
            <a:br>
              <a:rPr lang="de-DE" sz="2800" b="1" dirty="0">
                <a:latin typeface="Calibri" panose="020F0502020204030204" pitchFamily="34" charset="0"/>
                <a:cs typeface="Calibri" panose="020F0502020204030204" pitchFamily="34" charset="0"/>
              </a:rPr>
            </a:br>
            <a:r>
              <a:rPr lang="de-DE" sz="2800" dirty="0">
                <a:latin typeface="Calibri" panose="020F0502020204030204" pitchFamily="34" charset="0"/>
                <a:cs typeface="Calibri" panose="020F0502020204030204" pitchFamily="34" charset="0"/>
              </a:rPr>
              <a:t>Wir hoffen unser Rundgang durch das Haus hat Ihnen einen ersten Einblick in das Kinderhaus Regenbogen, seine Räumlichkeiten und den Tagesablauf gegeben. </a:t>
            </a:r>
            <a:br>
              <a:rPr lang="de-DE" sz="2800" dirty="0">
                <a:latin typeface="Calibri" panose="020F0502020204030204" pitchFamily="34" charset="0"/>
                <a:cs typeface="Calibri" panose="020F0502020204030204" pitchFamily="34" charset="0"/>
              </a:rPr>
            </a:br>
            <a:r>
              <a:rPr lang="de-DE" sz="2800" dirty="0">
                <a:latin typeface="Calibri" panose="020F0502020204030204" pitchFamily="34" charset="0"/>
                <a:cs typeface="Calibri" panose="020F0502020204030204" pitchFamily="34" charset="0"/>
              </a:rPr>
              <a:t>Als weitere Informationsquelle empfehlen wir Ihnen unser pädagogisches Konzept. Es beschreibt ausführlich unsere pädagogische Arbeit. Sie finden es ebenfalls auf der Homepage der Gemeinde Jetzendorf.</a:t>
            </a:r>
            <a:br>
              <a:rPr lang="de-DE" sz="2800" dirty="0">
                <a:latin typeface="Calibri" panose="020F0502020204030204" pitchFamily="34" charset="0"/>
                <a:cs typeface="Calibri" panose="020F0502020204030204" pitchFamily="34" charset="0"/>
              </a:rPr>
            </a:br>
            <a:br>
              <a:rPr lang="de-DE" sz="2800" dirty="0">
                <a:latin typeface="Calibri" panose="020F0502020204030204" pitchFamily="34" charset="0"/>
                <a:cs typeface="Calibri" panose="020F0502020204030204" pitchFamily="34" charset="0"/>
              </a:rPr>
            </a:br>
            <a:r>
              <a:rPr lang="de-DE" sz="2800" dirty="0">
                <a:latin typeface="Calibri" panose="020F0502020204030204" pitchFamily="34" charset="0"/>
                <a:cs typeface="Calibri" panose="020F0502020204030204" pitchFamily="34" charset="0"/>
              </a:rPr>
              <a:t>Für Fragen rund um die Anmeldung Ihres Kindes wenden Sie sich bitte an </a:t>
            </a:r>
            <a:br>
              <a:rPr lang="de-DE" sz="2800" dirty="0">
                <a:latin typeface="Calibri" panose="020F0502020204030204" pitchFamily="34" charset="0"/>
                <a:cs typeface="Calibri" panose="020F0502020204030204" pitchFamily="34" charset="0"/>
              </a:rPr>
            </a:br>
            <a:r>
              <a:rPr lang="de-DE" sz="2800" dirty="0">
                <a:latin typeface="Calibri" panose="020F0502020204030204" pitchFamily="34" charset="0"/>
                <a:cs typeface="Calibri" panose="020F0502020204030204" pitchFamily="34" charset="0"/>
              </a:rPr>
              <a:t>Frau Christiane Geisel-Zenkert unter der Nummer 08137/995090-0.</a:t>
            </a:r>
            <a:br>
              <a:rPr lang="de-DE" sz="2800" dirty="0">
                <a:latin typeface="Calibri" panose="020F0502020204030204" pitchFamily="34" charset="0"/>
                <a:cs typeface="Calibri" panose="020F0502020204030204" pitchFamily="34" charset="0"/>
              </a:rPr>
            </a:br>
            <a:br>
              <a:rPr lang="de-DE" sz="2800" dirty="0">
                <a:latin typeface="Calibri" panose="020F0502020204030204" pitchFamily="34" charset="0"/>
                <a:cs typeface="Calibri" panose="020F0502020204030204" pitchFamily="34" charset="0"/>
              </a:rPr>
            </a:br>
            <a:r>
              <a:rPr lang="de-DE" sz="2800" dirty="0">
                <a:latin typeface="Calibri" panose="020F0502020204030204" pitchFamily="34" charset="0"/>
                <a:cs typeface="Calibri" panose="020F0502020204030204" pitchFamily="34" charset="0"/>
              </a:rPr>
              <a:t>Wir freuen uns darauf Sie persönlich oder bei einem Telefonat kennenzulernen. </a:t>
            </a:r>
            <a:br>
              <a:rPr lang="de-DE" sz="2800" dirty="0">
                <a:latin typeface="Calibri" panose="020F0502020204030204" pitchFamily="34" charset="0"/>
                <a:cs typeface="Calibri" panose="020F0502020204030204" pitchFamily="34" charset="0"/>
              </a:rPr>
            </a:br>
            <a:br>
              <a:rPr lang="de-DE" sz="2800" dirty="0">
                <a:latin typeface="Calibri" panose="020F0502020204030204" pitchFamily="34" charset="0"/>
                <a:cs typeface="Calibri" panose="020F0502020204030204" pitchFamily="34" charset="0"/>
              </a:rPr>
            </a:br>
            <a:r>
              <a:rPr lang="de-DE" sz="2800" dirty="0">
                <a:latin typeface="Calibri" panose="020F0502020204030204" pitchFamily="34" charset="0"/>
                <a:cs typeface="Calibri" panose="020F0502020204030204" pitchFamily="34" charset="0"/>
              </a:rPr>
              <a:t>Ihr Regenbogenteam</a:t>
            </a:r>
          </a:p>
        </p:txBody>
      </p:sp>
    </p:spTree>
    <p:extLst>
      <p:ext uri="{BB962C8B-B14F-4D97-AF65-F5344CB8AC3E}">
        <p14:creationId xmlns:p14="http://schemas.microsoft.com/office/powerpoint/2010/main" val="1653998365"/>
      </p:ext>
    </p:extLst>
  </p:cSld>
  <p:clrMapOvr>
    <a:masterClrMapping/>
  </p:clrMapOvr>
  <mc:AlternateContent xmlns:mc="http://schemas.openxmlformats.org/markup-compatibility/2006" xmlns:p14="http://schemas.microsoft.com/office/powerpoint/2010/main">
    <mc:Choice Requires="p14">
      <p:transition spd="slow" p14:dur="10000" advTm="15000">
        <p:wipe/>
      </p:transition>
    </mc:Choice>
    <mc:Fallback xmlns="">
      <p:transition spd="slow" advTm="15000">
        <p:wip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254E3FC-F05A-451E-B80C-6D032E2E5B1F}"/>
              </a:ext>
            </a:extLst>
          </p:cNvPr>
          <p:cNvSpPr>
            <a:spLocks noGrp="1"/>
          </p:cNvSpPr>
          <p:nvPr>
            <p:ph idx="4294967295"/>
          </p:nvPr>
        </p:nvSpPr>
        <p:spPr>
          <a:xfrm>
            <a:off x="718457" y="1135160"/>
            <a:ext cx="10515600" cy="4351338"/>
          </a:xfrm>
        </p:spPr>
        <p:txBody>
          <a:bodyPr/>
          <a:lstStyle/>
          <a:p>
            <a:pPr marL="0" indent="0" algn="ctr">
              <a:buNone/>
            </a:pPr>
            <a:r>
              <a:rPr lang="de-DE" b="1" u="sng" dirty="0"/>
              <a:t>Für Ihr Kind</a:t>
            </a:r>
          </a:p>
          <a:p>
            <a:pPr marL="0" indent="0" algn="ctr">
              <a:buNone/>
            </a:pPr>
            <a:endParaRPr lang="de-DE" b="1" u="sng" dirty="0"/>
          </a:p>
          <a:p>
            <a:pPr marL="0" indent="0" algn="ctr">
              <a:buNone/>
            </a:pPr>
            <a:r>
              <a:rPr lang="de-DE" dirty="0"/>
              <a:t>Auf den folgenden Seiten finden Sie unsere Gruppentiere </a:t>
            </a:r>
          </a:p>
          <a:p>
            <a:pPr marL="0" indent="0" algn="ctr">
              <a:buNone/>
            </a:pPr>
            <a:r>
              <a:rPr lang="de-DE" dirty="0"/>
              <a:t>als Ausmalbilder für Ihr Kind</a:t>
            </a:r>
          </a:p>
          <a:p>
            <a:pPr algn="ctr"/>
            <a:endParaRPr lang="de-DE" dirty="0"/>
          </a:p>
          <a:p>
            <a:pPr marL="0" indent="0" algn="ctr">
              <a:buNone/>
            </a:pPr>
            <a:r>
              <a:rPr lang="de-DE" dirty="0"/>
              <a:t>Viel Spaß dabei</a:t>
            </a:r>
          </a:p>
          <a:p>
            <a:endParaRPr lang="de-DE" dirty="0"/>
          </a:p>
        </p:txBody>
      </p:sp>
    </p:spTree>
    <p:extLst>
      <p:ext uri="{BB962C8B-B14F-4D97-AF65-F5344CB8AC3E}">
        <p14:creationId xmlns:p14="http://schemas.microsoft.com/office/powerpoint/2010/main" val="2924255146"/>
      </p:ext>
    </p:extLst>
  </p:cSld>
  <p:clrMapOvr>
    <a:masterClrMapping/>
  </p:clrMapOvr>
  <mc:AlternateContent xmlns:mc="http://schemas.openxmlformats.org/markup-compatibility/2006" xmlns:p14="http://schemas.microsoft.com/office/powerpoint/2010/main">
    <mc:Choice Requires="p14">
      <p:transition spd="slow" p14:dur="10000" advTm="15000">
        <p:wipe/>
      </p:transition>
    </mc:Choice>
    <mc:Fallback xmlns="">
      <p:transition spd="slow" advTm="15000">
        <p:wip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3C319D1D-57AF-4BAD-BAA9-1ED65FDCE5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587796" y="-1189207"/>
            <a:ext cx="7440894" cy="9819307"/>
          </a:xfrm>
          <a:prstGeom prst="rect">
            <a:avLst/>
          </a:prstGeom>
        </p:spPr>
      </p:pic>
    </p:spTree>
    <p:extLst>
      <p:ext uri="{BB962C8B-B14F-4D97-AF65-F5344CB8AC3E}">
        <p14:creationId xmlns:p14="http://schemas.microsoft.com/office/powerpoint/2010/main" val="3830399150"/>
      </p:ext>
    </p:extLst>
  </p:cSld>
  <p:clrMapOvr>
    <a:masterClrMapping/>
  </p:clrMapOvr>
  <mc:AlternateContent xmlns:mc="http://schemas.openxmlformats.org/markup-compatibility/2006" xmlns:p14="http://schemas.microsoft.com/office/powerpoint/2010/main">
    <mc:Choice Requires="p14">
      <p:transition spd="slow" p14:dur="10000" advTm="15000">
        <p:wipe/>
      </p:transition>
    </mc:Choice>
    <mc:Fallback xmlns="">
      <p:transition spd="slow" advTm="15000">
        <p:wip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A402590-79C4-4087-B742-D3F86F57C1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860434" y="-1596169"/>
            <a:ext cx="7671033" cy="9867902"/>
          </a:xfrm>
          <a:prstGeom prst="rect">
            <a:avLst/>
          </a:prstGeom>
        </p:spPr>
      </p:pic>
    </p:spTree>
    <p:extLst>
      <p:ext uri="{BB962C8B-B14F-4D97-AF65-F5344CB8AC3E}">
        <p14:creationId xmlns:p14="http://schemas.microsoft.com/office/powerpoint/2010/main" val="13502092"/>
      </p:ext>
    </p:extLst>
  </p:cSld>
  <p:clrMapOvr>
    <a:masterClrMapping/>
  </p:clrMapOvr>
  <mc:AlternateContent xmlns:mc="http://schemas.openxmlformats.org/markup-compatibility/2006" xmlns:p14="http://schemas.microsoft.com/office/powerpoint/2010/main">
    <mc:Choice Requires="p14">
      <p:transition spd="slow" p14:dur="10000" advTm="15000">
        <p:wipe/>
      </p:transition>
    </mc:Choice>
    <mc:Fallback xmlns="">
      <p:transition spd="slow" advTm="15000">
        <p:wip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3244EDDB-4C3F-4248-A676-7CD6870F6F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74913" y="-1295703"/>
            <a:ext cx="6887125" cy="9975347"/>
          </a:xfrm>
          <a:prstGeom prst="rect">
            <a:avLst/>
          </a:prstGeom>
        </p:spPr>
      </p:pic>
    </p:spTree>
    <p:extLst>
      <p:ext uri="{BB962C8B-B14F-4D97-AF65-F5344CB8AC3E}">
        <p14:creationId xmlns:p14="http://schemas.microsoft.com/office/powerpoint/2010/main" val="1235769571"/>
      </p:ext>
    </p:extLst>
  </p:cSld>
  <p:clrMapOvr>
    <a:masterClrMapping/>
  </p:clrMapOvr>
  <mc:AlternateContent xmlns:mc="http://schemas.openxmlformats.org/markup-compatibility/2006" xmlns:p14="http://schemas.microsoft.com/office/powerpoint/2010/main">
    <mc:Choice Requires="p14">
      <p:transition spd="slow" p14:dur="10000" advTm="15000">
        <p:wipe/>
      </p:transition>
    </mc:Choice>
    <mc:Fallback xmlns="">
      <p:transition spd="slow" advTm="15000">
        <p:wip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524000" y="612648"/>
            <a:ext cx="9144000" cy="5367528"/>
          </a:xfrm>
        </p:spPr>
        <p:txBody>
          <a:bodyPr/>
          <a:lstStyle/>
          <a:p>
            <a:endParaRPr lang="de-DE" dirty="0"/>
          </a:p>
          <a:p>
            <a:pPr marL="342900" indent="-342900">
              <a:buFont typeface="Wingdings" panose="05000000000000000000" pitchFamily="2" charset="2"/>
              <a:buChar char="Ø"/>
            </a:pPr>
            <a:r>
              <a:rPr lang="de-DE" dirty="0"/>
              <a:t>Unser Kinderhaus kann von insg. 123 Kinder im Alter von 9 Monaten bis 6 Jahren besucht werden. Sie werden in jeweils drei Krippen- und Kindergartengruppen betreut.</a:t>
            </a:r>
          </a:p>
          <a:p>
            <a:pPr marL="342900" indent="-342900">
              <a:buFont typeface="Wingdings" panose="05000000000000000000" pitchFamily="2" charset="2"/>
              <a:buChar char="Ø"/>
            </a:pPr>
            <a:r>
              <a:rPr lang="de-DE" dirty="0"/>
              <a:t>Unser Haus ist von Montag bis Donnerstag von 7:00 Uhr bis 16:30 Uhr und am Freitag von 7:00 Uhr bis 16:00 Uhr geöffnet.</a:t>
            </a:r>
          </a:p>
          <a:p>
            <a:pPr marL="342900" indent="-342900">
              <a:buFont typeface="Wingdings" panose="05000000000000000000" pitchFamily="2" charset="2"/>
              <a:buChar char="Ø"/>
            </a:pPr>
            <a:r>
              <a:rPr lang="de-DE" dirty="0"/>
              <a:t>Der Frühdienst wird derzeit für alle Kinder des Hauses von 7:00 Uhr bis ca. 7:45 Uhr in der Hasengruppe angeboten.</a:t>
            </a:r>
          </a:p>
          <a:p>
            <a:pPr marL="342900" indent="-342900">
              <a:buFont typeface="Wingdings" panose="05000000000000000000" pitchFamily="2" charset="2"/>
              <a:buChar char="Ø"/>
            </a:pPr>
            <a:r>
              <a:rPr lang="de-DE" dirty="0"/>
              <a:t>Anschließend wechseln die Kinder in ihre Stammgruppen.</a:t>
            </a:r>
          </a:p>
          <a:p>
            <a:pPr marL="342900" indent="-342900">
              <a:buFont typeface="Wingdings" panose="05000000000000000000" pitchFamily="2" charset="2"/>
              <a:buChar char="Ø"/>
            </a:pPr>
            <a:r>
              <a:rPr lang="de-DE" dirty="0"/>
              <a:t>Pädagogische Kernzeit in der Krippe von 8:30 Uhr bis 11:30 Uhr,</a:t>
            </a:r>
          </a:p>
          <a:p>
            <a:r>
              <a:rPr lang="de-DE" dirty="0"/>
              <a:t> im Kindergarten von 8:30 Uhr bis 12:30 Uhr. </a:t>
            </a:r>
          </a:p>
        </p:txBody>
      </p:sp>
    </p:spTree>
    <p:extLst>
      <p:ext uri="{BB962C8B-B14F-4D97-AF65-F5344CB8AC3E}">
        <p14:creationId xmlns:p14="http://schemas.microsoft.com/office/powerpoint/2010/main" val="1412898767"/>
      </p:ext>
    </p:extLst>
  </p:cSld>
  <p:clrMapOvr>
    <a:masterClrMapping/>
  </p:clrMapOvr>
  <mc:AlternateContent xmlns:mc="http://schemas.openxmlformats.org/markup-compatibility/2006" xmlns:p14="http://schemas.microsoft.com/office/powerpoint/2010/main">
    <mc:Choice Requires="p14">
      <p:transition spd="slow" p14:dur="2000" advTm="15000">
        <p:wipe/>
      </p:transition>
    </mc:Choice>
    <mc:Fallback xmlns="">
      <p:transition spd="slow" advTm="15000">
        <p:wip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3D441CF-4E2D-43AF-B06F-2591A47F17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101422" y="-840996"/>
            <a:ext cx="7335869" cy="8539991"/>
          </a:xfrm>
          <a:prstGeom prst="rect">
            <a:avLst/>
          </a:prstGeom>
        </p:spPr>
      </p:pic>
    </p:spTree>
    <p:extLst>
      <p:ext uri="{BB962C8B-B14F-4D97-AF65-F5344CB8AC3E}">
        <p14:creationId xmlns:p14="http://schemas.microsoft.com/office/powerpoint/2010/main" val="2657773203"/>
      </p:ext>
    </p:extLst>
  </p:cSld>
  <p:clrMapOvr>
    <a:masterClrMapping/>
  </p:clrMapOvr>
  <mc:AlternateContent xmlns:mc="http://schemas.openxmlformats.org/markup-compatibility/2006" xmlns:p14="http://schemas.microsoft.com/office/powerpoint/2010/main">
    <mc:Choice Requires="p14">
      <p:transition spd="slow" p14:dur="10000" advTm="15000">
        <p:wipe/>
      </p:transition>
    </mc:Choice>
    <mc:Fallback xmlns="">
      <p:transition spd="slow" advTm="15000">
        <p:wip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55F48EE5-2E27-4444-B682-13C1A26EA6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936757" y="365004"/>
            <a:ext cx="6836950" cy="6149042"/>
          </a:xfrm>
          <a:prstGeom prst="rect">
            <a:avLst/>
          </a:prstGeom>
        </p:spPr>
      </p:pic>
    </p:spTree>
    <p:extLst>
      <p:ext uri="{BB962C8B-B14F-4D97-AF65-F5344CB8AC3E}">
        <p14:creationId xmlns:p14="http://schemas.microsoft.com/office/powerpoint/2010/main" val="3147753383"/>
      </p:ext>
    </p:extLst>
  </p:cSld>
  <p:clrMapOvr>
    <a:masterClrMapping/>
  </p:clrMapOvr>
  <mc:AlternateContent xmlns:mc="http://schemas.openxmlformats.org/markup-compatibility/2006" xmlns:p14="http://schemas.microsoft.com/office/powerpoint/2010/main">
    <mc:Choice Requires="p14">
      <p:transition spd="slow" p14:dur="10000" advTm="15000">
        <p:wipe/>
      </p:transition>
    </mc:Choice>
    <mc:Fallback xmlns="">
      <p:transition spd="slow" advTm="15000">
        <p:wip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308337F-1F48-33FE-A719-16D059F244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582944" y="291429"/>
            <a:ext cx="5967166" cy="5967166"/>
          </a:xfrm>
          <a:prstGeom prst="rect">
            <a:avLst/>
          </a:prstGeom>
        </p:spPr>
      </p:pic>
    </p:spTree>
    <p:extLst>
      <p:ext uri="{BB962C8B-B14F-4D97-AF65-F5344CB8AC3E}">
        <p14:creationId xmlns:p14="http://schemas.microsoft.com/office/powerpoint/2010/main" val="77531523"/>
      </p:ext>
    </p:extLst>
  </p:cSld>
  <p:clrMapOvr>
    <a:masterClrMapping/>
  </p:clrMapOvr>
  <mc:AlternateContent xmlns:mc="http://schemas.openxmlformats.org/markup-compatibility/2006" xmlns:p14="http://schemas.microsoft.com/office/powerpoint/2010/main">
    <mc:Choice Requires="p14">
      <p:transition spd="slow" p14:dur="10000" advTm="15000">
        <p:wipe/>
      </p:transition>
    </mc:Choice>
    <mc:Fallback xmlns="">
      <p:transition spd="slow" advTm="15000">
        <p:wip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Unser Team</a:t>
            </a:r>
          </a:p>
        </p:txBody>
      </p:sp>
      <p:sp>
        <p:nvSpPr>
          <p:cNvPr id="3" name="Inhaltsplatzhalter 2"/>
          <p:cNvSpPr>
            <a:spLocks noGrp="1"/>
          </p:cNvSpPr>
          <p:nvPr>
            <p:ph idx="1"/>
          </p:nvPr>
        </p:nvSpPr>
        <p:spPr/>
        <p:txBody>
          <a:bodyPr>
            <a:normAutofit/>
          </a:bodyPr>
          <a:lstStyle/>
          <a:p>
            <a:pPr algn="ctr">
              <a:buFont typeface="Wingdings" panose="05000000000000000000" pitchFamily="2" charset="2"/>
              <a:buChar char="Ø"/>
            </a:pPr>
            <a:r>
              <a:rPr lang="de-DE" sz="2400" dirty="0"/>
              <a:t>Unser Team setzt sich zusammen aus:</a:t>
            </a:r>
          </a:p>
          <a:p>
            <a:pPr algn="ctr"/>
            <a:r>
              <a:rPr lang="de-DE" sz="2400" dirty="0"/>
              <a:t>pädagogischen Kräften in Voll- oder Teilzeit</a:t>
            </a:r>
          </a:p>
          <a:p>
            <a:pPr algn="ctr"/>
            <a:r>
              <a:rPr lang="de-DE" sz="2400" dirty="0"/>
              <a:t>Servicekräften</a:t>
            </a:r>
          </a:p>
          <a:p>
            <a:pPr algn="ctr">
              <a:buFont typeface="Wingdings" panose="05000000000000000000" pitchFamily="2" charset="2"/>
              <a:buChar char="Ø"/>
            </a:pPr>
            <a:r>
              <a:rPr lang="de-DE" sz="2400" dirty="0"/>
              <a:t>Wir Arbeiten im teiloffenen Konzept nach dem </a:t>
            </a:r>
            <a:r>
              <a:rPr lang="de-DE" sz="2400" dirty="0" err="1"/>
              <a:t>BayKiBiG</a:t>
            </a:r>
            <a:r>
              <a:rPr lang="de-DE" sz="2400" dirty="0"/>
              <a:t> und dem Bildungs- und Erziehungsplan.</a:t>
            </a:r>
          </a:p>
          <a:p>
            <a:pPr algn="ctr">
              <a:buFont typeface="Wingdings" panose="05000000000000000000" pitchFamily="2" charset="2"/>
              <a:buChar char="Ø"/>
            </a:pPr>
            <a:r>
              <a:rPr lang="de-DE" sz="2400" dirty="0"/>
              <a:t>Zur pädagogischen und organisatorischen Absprache treffen wir uns zu wöchentlichen Dienstbesprechungen in Groß- oder Kleinteams.</a:t>
            </a:r>
          </a:p>
          <a:p>
            <a:pPr algn="ctr">
              <a:buFont typeface="Wingdings" panose="05000000000000000000" pitchFamily="2" charset="2"/>
              <a:buChar char="Ø"/>
            </a:pPr>
            <a:r>
              <a:rPr lang="de-DE" sz="2400" dirty="0"/>
              <a:t>Wir pflegen eine enge Zusammenarbeit mit dem Träger und anderen öffentlichen Institutionen.</a:t>
            </a:r>
          </a:p>
        </p:txBody>
      </p:sp>
    </p:spTree>
    <p:extLst>
      <p:ext uri="{BB962C8B-B14F-4D97-AF65-F5344CB8AC3E}">
        <p14:creationId xmlns:p14="http://schemas.microsoft.com/office/powerpoint/2010/main" val="956685081"/>
      </p:ext>
    </p:extLst>
  </p:cSld>
  <p:clrMapOvr>
    <a:masterClrMapping/>
  </p:clrMapOvr>
  <mc:AlternateContent xmlns:mc="http://schemas.openxmlformats.org/markup-compatibility/2006" xmlns:p14="http://schemas.microsoft.com/office/powerpoint/2010/main">
    <mc:Choice Requires="p14">
      <p:transition spd="slow" p14:dur="10000" advTm="15000">
        <p:wipe/>
      </p:transition>
    </mc:Choice>
    <mc:Fallback xmlns="">
      <p:transition spd="slow" advTm="15000">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38200" y="471340"/>
            <a:ext cx="10515600" cy="5705623"/>
          </a:xfrm>
        </p:spPr>
        <p:txBody>
          <a:bodyPr>
            <a:normAutofit lnSpcReduction="10000"/>
          </a:bodyPr>
          <a:lstStyle/>
          <a:p>
            <a:pPr algn="ctr">
              <a:buFont typeface="Wingdings" panose="05000000000000000000" pitchFamily="2" charset="2"/>
              <a:buChar char="Ø"/>
            </a:pPr>
            <a:endParaRPr lang="de-DE" sz="2400" dirty="0"/>
          </a:p>
          <a:p>
            <a:pPr marL="0" indent="0" algn="ctr">
              <a:buNone/>
            </a:pPr>
            <a:endParaRPr lang="de-DE" sz="2400" dirty="0"/>
          </a:p>
          <a:p>
            <a:pPr algn="ctr">
              <a:buFont typeface="Wingdings" panose="05000000000000000000" pitchFamily="2" charset="2"/>
              <a:buChar char="Ø"/>
            </a:pPr>
            <a:r>
              <a:rPr lang="de-DE" sz="2400" dirty="0"/>
              <a:t>Fort- und Weiterbildungen für das Großteam oder für einzelne Kolleginnen finden regelmäßig statt. </a:t>
            </a:r>
          </a:p>
          <a:p>
            <a:pPr marL="0" indent="0" algn="ctr">
              <a:buNone/>
            </a:pPr>
            <a:endParaRPr lang="de-DE" sz="2400" dirty="0"/>
          </a:p>
          <a:p>
            <a:pPr algn="ctr">
              <a:buFont typeface="Wingdings" panose="05000000000000000000" pitchFamily="2" charset="2"/>
              <a:buChar char="Ø"/>
            </a:pPr>
            <a:r>
              <a:rPr lang="de-DE" sz="2400" dirty="0"/>
              <a:t>Anleitung von Praktikanten und Auszubildenden</a:t>
            </a:r>
          </a:p>
          <a:p>
            <a:pPr marL="0" indent="0" algn="ctr">
              <a:buNone/>
            </a:pPr>
            <a:endParaRPr lang="de-DE" sz="2400" dirty="0"/>
          </a:p>
          <a:p>
            <a:pPr algn="ctr">
              <a:buFont typeface="Wingdings" panose="05000000000000000000" pitchFamily="2" charset="2"/>
              <a:buChar char="Ø"/>
            </a:pPr>
            <a:r>
              <a:rPr lang="de-DE" sz="2400" dirty="0"/>
              <a:t>Enge Zusammenarbeit mit den Eltern in Form von: </a:t>
            </a:r>
          </a:p>
          <a:p>
            <a:pPr algn="ctr"/>
            <a:r>
              <a:rPr lang="de-DE" sz="2400" dirty="0"/>
              <a:t>Elterngesprächen</a:t>
            </a:r>
          </a:p>
          <a:p>
            <a:pPr algn="ctr"/>
            <a:r>
              <a:rPr lang="de-DE" sz="2400" dirty="0"/>
              <a:t>Elternabenden</a:t>
            </a:r>
          </a:p>
          <a:p>
            <a:pPr algn="ctr"/>
            <a:r>
              <a:rPr lang="de-DE" sz="2400" dirty="0"/>
              <a:t>Elternbeirat</a:t>
            </a:r>
          </a:p>
          <a:p>
            <a:pPr algn="ctr"/>
            <a:r>
              <a:rPr lang="de-DE" sz="2400" dirty="0"/>
              <a:t>Infoschreiben</a:t>
            </a:r>
          </a:p>
          <a:p>
            <a:pPr algn="ctr"/>
            <a:r>
              <a:rPr lang="de-DE" sz="2400" dirty="0"/>
              <a:t>Feste</a:t>
            </a:r>
          </a:p>
          <a:p>
            <a:pPr marL="0" indent="0" algn="ctr">
              <a:buNone/>
            </a:pPr>
            <a:endParaRPr lang="de-DE" sz="2400" dirty="0"/>
          </a:p>
          <a:p>
            <a:pPr marL="0" indent="0" algn="ctr">
              <a:buNone/>
            </a:pPr>
            <a:endParaRPr lang="de-DE" sz="2400" dirty="0"/>
          </a:p>
          <a:p>
            <a:pPr marL="0" indent="0" algn="ctr">
              <a:buNone/>
            </a:pPr>
            <a:endParaRPr lang="de-DE" sz="2400" dirty="0"/>
          </a:p>
          <a:p>
            <a:pPr marL="0" indent="0" algn="ctr">
              <a:buNone/>
            </a:pPr>
            <a:endParaRPr lang="de-DE" sz="2400" dirty="0"/>
          </a:p>
        </p:txBody>
      </p:sp>
    </p:spTree>
    <p:extLst>
      <p:ext uri="{BB962C8B-B14F-4D97-AF65-F5344CB8AC3E}">
        <p14:creationId xmlns:p14="http://schemas.microsoft.com/office/powerpoint/2010/main" val="2094905607"/>
      </p:ext>
    </p:extLst>
  </p:cSld>
  <p:clrMapOvr>
    <a:masterClrMapping/>
  </p:clrMapOvr>
  <mc:AlternateContent xmlns:mc="http://schemas.openxmlformats.org/markup-compatibility/2006" xmlns:p14="http://schemas.microsoft.com/office/powerpoint/2010/main">
    <mc:Choice Requires="p14">
      <p:transition spd="slow" p14:dur="10000" advTm="15000">
        <p:wipe/>
      </p:transition>
    </mc:Choice>
    <mc:Fallback xmlns="">
      <p:transition spd="slow" advTm="15000">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Unser Team</a:t>
            </a:r>
          </a:p>
        </p:txBody>
      </p:sp>
      <p:sp>
        <p:nvSpPr>
          <p:cNvPr id="9" name="Textfeld 8">
            <a:extLst>
              <a:ext uri="{FF2B5EF4-FFF2-40B4-BE49-F238E27FC236}">
                <a16:creationId xmlns:a16="http://schemas.microsoft.com/office/drawing/2014/main" id="{213856DA-04AD-4BF6-9B8D-8B3CF4CBBCF6}"/>
              </a:ext>
            </a:extLst>
          </p:cNvPr>
          <p:cNvSpPr txBox="1"/>
          <p:nvPr/>
        </p:nvSpPr>
        <p:spPr>
          <a:xfrm>
            <a:off x="6096000" y="3298498"/>
            <a:ext cx="6093822" cy="1877437"/>
          </a:xfrm>
          <a:prstGeom prst="rect">
            <a:avLst/>
          </a:prstGeom>
          <a:noFill/>
        </p:spPr>
        <p:txBody>
          <a:bodyPr wrap="square">
            <a:spAutoFit/>
          </a:bodyPr>
          <a:lstStyle/>
          <a:p>
            <a:r>
              <a:rPr lang="de-DE" sz="1400" b="1" dirty="0">
                <a:effectLst/>
                <a:latin typeface="Lucida Sans Unicode" panose="020B0602030504020204" pitchFamily="34" charset="0"/>
                <a:ea typeface="Times New Roman" panose="02020603050405020304" pitchFamily="18" charset="0"/>
                <a:cs typeface="Times New Roman" panose="02020603050405020304" pitchFamily="18" charset="0"/>
              </a:rPr>
              <a:t>BIBERGRUPPE/Kindergartengruppe</a:t>
            </a:r>
          </a:p>
          <a:p>
            <a:r>
              <a:rPr lang="de-DE" sz="1400" dirty="0">
                <a:effectLst/>
                <a:latin typeface="Lucida Sans Unicode" panose="020B0602030504020204" pitchFamily="34" charset="0"/>
                <a:ea typeface="Times New Roman" panose="02020603050405020304" pitchFamily="18" charset="0"/>
                <a:cs typeface="Times New Roman" panose="02020603050405020304" pitchFamily="18" charset="0"/>
              </a:rPr>
              <a:t>Alter der Kinder: 3 Jahre bis 6 Jahre </a:t>
            </a:r>
            <a:br>
              <a:rPr lang="de-DE" sz="1400" dirty="0">
                <a:effectLst/>
                <a:latin typeface="Lucida Sans Unicode" panose="020B0602030504020204" pitchFamily="34" charset="0"/>
                <a:ea typeface="Times New Roman" panose="02020603050405020304" pitchFamily="18" charset="0"/>
                <a:cs typeface="Times New Roman" panose="02020603050405020304" pitchFamily="18" charset="0"/>
              </a:rPr>
            </a:br>
            <a:r>
              <a:rPr lang="de-DE" sz="1400" b="1" dirty="0">
                <a:effectLst/>
                <a:latin typeface="Lucida Sans Unicode" panose="020B0602030504020204" pitchFamily="34" charset="0"/>
                <a:ea typeface="Times New Roman" panose="02020603050405020304" pitchFamily="18" charset="0"/>
                <a:cs typeface="Times New Roman" panose="02020603050405020304" pitchFamily="18" charset="0"/>
              </a:rPr>
              <a:t>Telefondurchwahl: </a:t>
            </a:r>
            <a:r>
              <a:rPr lang="de-DE" sz="1400" dirty="0">
                <a:effectLst/>
                <a:latin typeface="Lucida Sans Unicode" panose="020B0602030504020204" pitchFamily="34" charset="0"/>
                <a:ea typeface="Times New Roman" panose="02020603050405020304" pitchFamily="18" charset="0"/>
                <a:cs typeface="Times New Roman" panose="02020603050405020304" pitchFamily="18" charset="0"/>
              </a:rPr>
              <a:t>08137/99 50 90 -11</a:t>
            </a:r>
            <a:br>
              <a:rPr lang="de-DE" sz="1800" dirty="0">
                <a:effectLst/>
                <a:latin typeface="Lucida Sans Unicode" panose="020B0602030504020204" pitchFamily="34" charset="0"/>
                <a:ea typeface="Times New Roman" panose="02020603050405020304" pitchFamily="18" charset="0"/>
                <a:cs typeface="Times New Roman" panose="02020603050405020304" pitchFamily="18" charset="0"/>
              </a:rPr>
            </a:br>
            <a:r>
              <a:rPr lang="de-DE" sz="1400" b="1" dirty="0">
                <a:effectLst/>
                <a:latin typeface="Lucida Sans Unicode" panose="020B0602030504020204" pitchFamily="34" charset="0"/>
                <a:ea typeface="Times New Roman" panose="02020603050405020304" pitchFamily="18" charset="0"/>
                <a:cs typeface="Times New Roman" panose="02020603050405020304" pitchFamily="18" charset="0"/>
              </a:rPr>
              <a:t>Team:</a:t>
            </a:r>
            <a:br>
              <a:rPr lang="de-DE" sz="1800" dirty="0">
                <a:effectLst/>
                <a:latin typeface="Lucida Sans Unicode" panose="020B0602030504020204" pitchFamily="34" charset="0"/>
                <a:ea typeface="Times New Roman" panose="02020603050405020304" pitchFamily="18" charset="0"/>
                <a:cs typeface="Times New Roman" panose="02020603050405020304" pitchFamily="18" charset="0"/>
              </a:rPr>
            </a:br>
            <a:r>
              <a:rPr lang="de-DE" sz="1400" dirty="0">
                <a:latin typeface="Lucida Sans Unicode" panose="020B0602030504020204" pitchFamily="34" charset="0"/>
                <a:ea typeface="Times New Roman" panose="02020603050405020304" pitchFamily="18" charset="0"/>
                <a:cs typeface="Times New Roman" panose="02020603050405020304" pitchFamily="18" charset="0"/>
              </a:rPr>
              <a:t>Barbara Fieger</a:t>
            </a:r>
            <a:r>
              <a:rPr lang="de-DE" sz="1400" dirty="0">
                <a:effectLst/>
                <a:latin typeface="Lucida Sans Unicode" panose="020B0602030504020204" pitchFamily="34" charset="0"/>
                <a:ea typeface="Times New Roman" panose="02020603050405020304" pitchFamily="18" charset="0"/>
                <a:cs typeface="Times New Roman" panose="02020603050405020304" pitchFamily="18" charset="0"/>
              </a:rPr>
              <a:t> – Gruppenleitung, Erzieherin</a:t>
            </a:r>
            <a:br>
              <a:rPr lang="de-DE" sz="1400" dirty="0">
                <a:effectLst/>
                <a:latin typeface="Lucida Sans Unicode" panose="020B0602030504020204" pitchFamily="34" charset="0"/>
                <a:ea typeface="Times New Roman" panose="02020603050405020304" pitchFamily="18" charset="0"/>
                <a:cs typeface="Times New Roman" panose="02020603050405020304" pitchFamily="18" charset="0"/>
              </a:rPr>
            </a:br>
            <a:r>
              <a:rPr lang="de-DE" sz="1400" dirty="0">
                <a:effectLst/>
                <a:latin typeface="Lucida Sans Unicode" panose="020B0602030504020204" pitchFamily="34" charset="0"/>
                <a:ea typeface="Times New Roman" panose="02020603050405020304" pitchFamily="18" charset="0"/>
                <a:cs typeface="Times New Roman" panose="02020603050405020304" pitchFamily="18" charset="0"/>
              </a:rPr>
              <a:t>Anna Lena Öttl – Kinderpflegerin</a:t>
            </a:r>
            <a:br>
              <a:rPr lang="de-DE" sz="1400" dirty="0">
                <a:effectLst/>
                <a:latin typeface="Lucida Sans Unicode" panose="020B0602030504020204" pitchFamily="34" charset="0"/>
                <a:ea typeface="Times New Roman" panose="02020603050405020304" pitchFamily="18" charset="0"/>
                <a:cs typeface="Times New Roman" panose="02020603050405020304" pitchFamily="18" charset="0"/>
              </a:rPr>
            </a:br>
            <a:r>
              <a:rPr lang="de-DE" sz="1400" dirty="0">
                <a:latin typeface="Lucida Sans Unicode" panose="020B0602030504020204" pitchFamily="34" charset="0"/>
                <a:ea typeface="Times New Roman" panose="02020603050405020304" pitchFamily="18" charset="0"/>
                <a:cs typeface="Times New Roman" panose="02020603050405020304" pitchFamily="18" charset="0"/>
              </a:rPr>
              <a:t>Sonja Burg</a:t>
            </a:r>
            <a:r>
              <a:rPr lang="de-DE" sz="1400" dirty="0">
                <a:effectLst/>
                <a:latin typeface="Lucida Sans Unicode" panose="020B0602030504020204" pitchFamily="34" charset="0"/>
                <a:ea typeface="Times New Roman" panose="02020603050405020304" pitchFamily="18" charset="0"/>
                <a:cs typeface="Times New Roman" panose="02020603050405020304" pitchFamily="18" charset="0"/>
              </a:rPr>
              <a:t> – Kinderpflegerin </a:t>
            </a:r>
            <a:endParaRPr lang="de-DE" sz="1800" dirty="0">
              <a:effectLst/>
              <a:latin typeface="Lucida Sans Unicode" panose="020B0602030504020204" pitchFamily="34" charset="0"/>
              <a:ea typeface="Times New Roman" panose="02020603050405020304" pitchFamily="18" charset="0"/>
              <a:cs typeface="Times New Roman" panose="02020603050405020304" pitchFamily="18" charset="0"/>
            </a:endParaRPr>
          </a:p>
          <a:p>
            <a:endParaRPr lang="de-DE" dirty="0"/>
          </a:p>
        </p:txBody>
      </p:sp>
      <p:sp>
        <p:nvSpPr>
          <p:cNvPr id="12" name="Textfeld 11">
            <a:extLst>
              <a:ext uri="{FF2B5EF4-FFF2-40B4-BE49-F238E27FC236}">
                <a16:creationId xmlns:a16="http://schemas.microsoft.com/office/drawing/2014/main" id="{8509124C-C73A-4955-8ED2-F073BB903B9D}"/>
              </a:ext>
            </a:extLst>
          </p:cNvPr>
          <p:cNvSpPr txBox="1"/>
          <p:nvPr/>
        </p:nvSpPr>
        <p:spPr>
          <a:xfrm>
            <a:off x="871947" y="1451233"/>
            <a:ext cx="6093822" cy="1169551"/>
          </a:xfrm>
          <a:prstGeom prst="rect">
            <a:avLst/>
          </a:prstGeom>
          <a:noFill/>
        </p:spPr>
        <p:txBody>
          <a:bodyPr wrap="square">
            <a:spAutoFit/>
          </a:bodyPr>
          <a:lstStyle/>
          <a:p>
            <a:r>
              <a:rPr lang="de-DE" sz="1400" b="1" dirty="0">
                <a:effectLst/>
                <a:latin typeface="Lucida Sans Unicode" panose="020B0602030504020204" pitchFamily="34" charset="0"/>
                <a:ea typeface="Times New Roman" panose="02020603050405020304" pitchFamily="18" charset="0"/>
                <a:cs typeface="Times New Roman" panose="02020603050405020304" pitchFamily="18" charset="0"/>
              </a:rPr>
              <a:t>Kinderhausleitung</a:t>
            </a:r>
          </a:p>
          <a:p>
            <a:r>
              <a:rPr lang="de-DE" sz="1400" dirty="0">
                <a:effectLst/>
                <a:latin typeface="Lucida Sans Unicode" panose="020B0602030504020204" pitchFamily="34" charset="0"/>
                <a:ea typeface="Times New Roman" panose="02020603050405020304" pitchFamily="18" charset="0"/>
                <a:cs typeface="Times New Roman" panose="02020603050405020304" pitchFamily="18" charset="0"/>
              </a:rPr>
              <a:t>Christiane Geisel-Zenkert, Erzieherin</a:t>
            </a:r>
          </a:p>
          <a:p>
            <a:r>
              <a:rPr lang="de-DE" sz="1400" dirty="0">
                <a:latin typeface="Lucida Sans Unicode" panose="020B0602030504020204" pitchFamily="34" charset="0"/>
                <a:ea typeface="Times New Roman" panose="02020603050405020304" pitchFamily="18" charset="0"/>
                <a:cs typeface="Times New Roman" panose="02020603050405020304" pitchFamily="18" charset="0"/>
              </a:rPr>
              <a:t>Fachpädagogin für Kinderhaus und Familienzentrum</a:t>
            </a:r>
          </a:p>
          <a:p>
            <a:r>
              <a:rPr lang="de-DE" sz="1400" dirty="0">
                <a:effectLst/>
                <a:latin typeface="Lucida Sans Unicode" panose="020B0602030504020204" pitchFamily="34" charset="0"/>
                <a:ea typeface="Times New Roman" panose="02020603050405020304" pitchFamily="18" charset="0"/>
                <a:cs typeface="Times New Roman" panose="02020603050405020304" pitchFamily="18" charset="0"/>
              </a:rPr>
              <a:t>Systemische Elternberatung</a:t>
            </a:r>
          </a:p>
          <a:p>
            <a:r>
              <a:rPr lang="de-DE" sz="1400" b="1" dirty="0">
                <a:latin typeface="Lucida Sans Unicode" panose="020B0602030504020204" pitchFamily="34" charset="0"/>
                <a:ea typeface="Times New Roman" panose="02020603050405020304" pitchFamily="18" charset="0"/>
                <a:cs typeface="Times New Roman" panose="02020603050405020304" pitchFamily="18" charset="0"/>
              </a:rPr>
              <a:t>Telefondurchwahl: </a:t>
            </a:r>
            <a:r>
              <a:rPr lang="de-DE" sz="1400" dirty="0">
                <a:latin typeface="Lucida Sans Unicode" panose="020B0602030504020204" pitchFamily="34" charset="0"/>
                <a:ea typeface="Times New Roman" panose="02020603050405020304" pitchFamily="18" charset="0"/>
                <a:cs typeface="Times New Roman" panose="02020603050405020304" pitchFamily="18" charset="0"/>
              </a:rPr>
              <a:t>08137 / 99 50 90 -0 / -10</a:t>
            </a:r>
          </a:p>
        </p:txBody>
      </p:sp>
      <p:pic>
        <p:nvPicPr>
          <p:cNvPr id="13" name="Grafik 12">
            <a:extLst>
              <a:ext uri="{FF2B5EF4-FFF2-40B4-BE49-F238E27FC236}">
                <a16:creationId xmlns:a16="http://schemas.microsoft.com/office/drawing/2014/main" id="{D0575C45-C039-42E3-A593-EBC1C0FBF6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3236" y="2955671"/>
            <a:ext cx="2471168" cy="2812712"/>
          </a:xfrm>
          <a:prstGeom prst="rect">
            <a:avLst/>
          </a:prstGeom>
        </p:spPr>
      </p:pic>
    </p:spTree>
    <p:extLst>
      <p:ext uri="{BB962C8B-B14F-4D97-AF65-F5344CB8AC3E}">
        <p14:creationId xmlns:p14="http://schemas.microsoft.com/office/powerpoint/2010/main" val="2382145953"/>
      </p:ext>
    </p:extLst>
  </p:cSld>
  <p:clrMapOvr>
    <a:masterClrMapping/>
  </p:clrMapOvr>
  <mc:AlternateContent xmlns:mc="http://schemas.openxmlformats.org/markup-compatibility/2006" xmlns:p14="http://schemas.microsoft.com/office/powerpoint/2010/main">
    <mc:Choice Requires="p14">
      <p:transition spd="slow" p14:dur="10000" advTm="15000">
        <p:wipe/>
      </p:transition>
    </mc:Choice>
    <mc:Fallback xmlns="">
      <p:transition spd="slow" advTm="15000">
        <p:wip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718876" y="782133"/>
            <a:ext cx="10515600" cy="5573459"/>
          </a:xfrm>
        </p:spPr>
        <p:txBody>
          <a:bodyPr/>
          <a:lstStyle/>
          <a:p>
            <a:endParaRPr lang="de-DE" dirty="0"/>
          </a:p>
          <a:p>
            <a:endParaRPr lang="de-DE" dirty="0"/>
          </a:p>
        </p:txBody>
      </p:sp>
      <p:sp>
        <p:nvSpPr>
          <p:cNvPr id="9" name="Textfeld 8">
            <a:extLst>
              <a:ext uri="{FF2B5EF4-FFF2-40B4-BE49-F238E27FC236}">
                <a16:creationId xmlns:a16="http://schemas.microsoft.com/office/drawing/2014/main" id="{39B8B60E-650E-4BE7-8619-DE69B4F0963B}"/>
              </a:ext>
            </a:extLst>
          </p:cNvPr>
          <p:cNvSpPr txBox="1"/>
          <p:nvPr/>
        </p:nvSpPr>
        <p:spPr>
          <a:xfrm>
            <a:off x="5233770" y="3846228"/>
            <a:ext cx="6093822" cy="1600438"/>
          </a:xfrm>
          <a:prstGeom prst="rect">
            <a:avLst/>
          </a:prstGeom>
          <a:noFill/>
        </p:spPr>
        <p:txBody>
          <a:bodyPr wrap="square">
            <a:spAutoFit/>
          </a:bodyPr>
          <a:lstStyle/>
          <a:p>
            <a:r>
              <a:rPr lang="de-DE" sz="1400" b="1" dirty="0">
                <a:effectLst/>
                <a:latin typeface="Lucida Sans Unicode" panose="020B0602030504020204" pitchFamily="34" charset="0"/>
                <a:ea typeface="Times New Roman" panose="02020603050405020304" pitchFamily="18" charset="0"/>
                <a:cs typeface="Times New Roman" panose="02020603050405020304" pitchFamily="18" charset="0"/>
              </a:rPr>
              <a:t>HASENGRUPPE/Kindergartengruppe</a:t>
            </a:r>
          </a:p>
          <a:p>
            <a:r>
              <a:rPr lang="de-DE" sz="1400" dirty="0">
                <a:effectLst/>
                <a:latin typeface="Lucida Sans Unicode" panose="020B0602030504020204" pitchFamily="34" charset="0"/>
                <a:ea typeface="Times New Roman" panose="02020603050405020304" pitchFamily="18" charset="0"/>
                <a:cs typeface="Times New Roman" panose="02020603050405020304" pitchFamily="18" charset="0"/>
              </a:rPr>
              <a:t>Alter der Kinder: 3 Jahre bis 6 Jahre </a:t>
            </a:r>
          </a:p>
          <a:p>
            <a:r>
              <a:rPr lang="de-DE" sz="1400" b="1" dirty="0">
                <a:effectLst/>
                <a:latin typeface="Lucida Sans Unicode" panose="020B0602030504020204" pitchFamily="34" charset="0"/>
                <a:ea typeface="Times New Roman" panose="02020603050405020304" pitchFamily="18" charset="0"/>
                <a:cs typeface="Times New Roman" panose="02020603050405020304" pitchFamily="18" charset="0"/>
              </a:rPr>
              <a:t>Telefondurchwahl: </a:t>
            </a:r>
            <a:r>
              <a:rPr lang="de-DE" sz="1400" dirty="0">
                <a:effectLst/>
                <a:latin typeface="Lucida Sans Unicode" panose="020B0602030504020204" pitchFamily="34" charset="0"/>
                <a:ea typeface="Times New Roman" panose="02020603050405020304" pitchFamily="18" charset="0"/>
                <a:cs typeface="Times New Roman" panose="02020603050405020304" pitchFamily="18" charset="0"/>
              </a:rPr>
              <a:t>08137/99 50 90 -16</a:t>
            </a:r>
          </a:p>
          <a:p>
            <a:r>
              <a:rPr lang="de-DE" sz="1400" b="1" dirty="0">
                <a:effectLst/>
                <a:latin typeface="Lucida Sans Unicode" panose="020B0602030504020204" pitchFamily="34" charset="0"/>
                <a:ea typeface="Times New Roman" panose="02020603050405020304" pitchFamily="18" charset="0"/>
                <a:cs typeface="Times New Roman" panose="02020603050405020304" pitchFamily="18" charset="0"/>
              </a:rPr>
              <a:t>Team:</a:t>
            </a:r>
            <a:br>
              <a:rPr lang="de-DE" sz="1800" dirty="0">
                <a:effectLst/>
                <a:latin typeface="Lucida Sans Unicode" panose="020B0602030504020204" pitchFamily="34" charset="0"/>
                <a:ea typeface="Times New Roman" panose="02020603050405020304" pitchFamily="18" charset="0"/>
                <a:cs typeface="Times New Roman" panose="02020603050405020304" pitchFamily="18" charset="0"/>
              </a:rPr>
            </a:br>
            <a:r>
              <a:rPr lang="de-DE" sz="1400" dirty="0">
                <a:effectLst/>
                <a:latin typeface="Lucida Sans Unicode" panose="020B0602030504020204" pitchFamily="34" charset="0"/>
                <a:ea typeface="Times New Roman" panose="02020603050405020304" pitchFamily="18" charset="0"/>
                <a:cs typeface="Times New Roman" panose="02020603050405020304" pitchFamily="18" charset="0"/>
              </a:rPr>
              <a:t>Maria </a:t>
            </a:r>
            <a:r>
              <a:rPr lang="de-DE" sz="1400" dirty="0" err="1">
                <a:effectLst/>
                <a:latin typeface="Lucida Sans Unicode" panose="020B0602030504020204" pitchFamily="34" charset="0"/>
                <a:ea typeface="Times New Roman" panose="02020603050405020304" pitchFamily="18" charset="0"/>
                <a:cs typeface="Times New Roman" panose="02020603050405020304" pitchFamily="18" charset="0"/>
              </a:rPr>
              <a:t>Salvamoser</a:t>
            </a:r>
            <a:r>
              <a:rPr lang="de-DE" sz="1400" dirty="0">
                <a:effectLst/>
                <a:latin typeface="Lucida Sans Unicode" panose="020B0602030504020204" pitchFamily="34" charset="0"/>
                <a:ea typeface="Times New Roman" panose="02020603050405020304" pitchFamily="18" charset="0"/>
                <a:cs typeface="Times New Roman" panose="02020603050405020304" pitchFamily="18" charset="0"/>
              </a:rPr>
              <a:t> - Gruppenleitung, Erzieherin</a:t>
            </a:r>
          </a:p>
          <a:p>
            <a:r>
              <a:rPr lang="de-DE" sz="1400" dirty="0">
                <a:effectLst/>
                <a:latin typeface="Lucida Sans Unicode" panose="020B0602030504020204" pitchFamily="34" charset="0"/>
                <a:ea typeface="Times New Roman" panose="02020603050405020304" pitchFamily="18" charset="0"/>
                <a:cs typeface="Times New Roman" panose="02020603050405020304" pitchFamily="18" charset="0"/>
              </a:rPr>
              <a:t>Anke Krabbe – Erzieherin</a:t>
            </a:r>
          </a:p>
          <a:p>
            <a:r>
              <a:rPr lang="de-DE" sz="1400" dirty="0">
                <a:effectLst/>
                <a:latin typeface="Lucida Sans Unicode" panose="020B0602030504020204" pitchFamily="34" charset="0"/>
                <a:ea typeface="Times New Roman" panose="02020603050405020304" pitchFamily="18" charset="0"/>
                <a:cs typeface="Times New Roman" panose="02020603050405020304" pitchFamily="18" charset="0"/>
              </a:rPr>
              <a:t>Monika Berthold – Kinderpflegerin</a:t>
            </a:r>
          </a:p>
        </p:txBody>
      </p:sp>
      <p:sp>
        <p:nvSpPr>
          <p:cNvPr id="11" name="Textfeld 10">
            <a:extLst>
              <a:ext uri="{FF2B5EF4-FFF2-40B4-BE49-F238E27FC236}">
                <a16:creationId xmlns:a16="http://schemas.microsoft.com/office/drawing/2014/main" id="{12F0B70F-360E-41F4-B1B3-B62F4B060D55}"/>
              </a:ext>
            </a:extLst>
          </p:cNvPr>
          <p:cNvSpPr txBox="1"/>
          <p:nvPr/>
        </p:nvSpPr>
        <p:spPr>
          <a:xfrm>
            <a:off x="1567288" y="448619"/>
            <a:ext cx="6093822" cy="2031325"/>
          </a:xfrm>
          <a:prstGeom prst="rect">
            <a:avLst/>
          </a:prstGeom>
          <a:noFill/>
        </p:spPr>
        <p:txBody>
          <a:bodyPr wrap="square">
            <a:spAutoFit/>
          </a:bodyPr>
          <a:lstStyle/>
          <a:p>
            <a:r>
              <a:rPr lang="de-DE" sz="1400" b="1" dirty="0">
                <a:effectLst/>
                <a:latin typeface="Lucida Sans Unicode" panose="020B0602030504020204" pitchFamily="34" charset="0"/>
                <a:ea typeface="Times New Roman" panose="02020603050405020304" pitchFamily="18" charset="0"/>
                <a:cs typeface="Times New Roman" panose="02020603050405020304" pitchFamily="18" charset="0"/>
              </a:rPr>
              <a:t>IGELGRUPPE/Kindergartengruppe</a:t>
            </a:r>
          </a:p>
          <a:p>
            <a:r>
              <a:rPr lang="de-DE" sz="1400" dirty="0">
                <a:effectLst/>
                <a:latin typeface="Lucida Sans Unicode" panose="020B0602030504020204" pitchFamily="34" charset="0"/>
                <a:ea typeface="Times New Roman" panose="02020603050405020304" pitchFamily="18" charset="0"/>
                <a:cs typeface="Times New Roman" panose="02020603050405020304" pitchFamily="18" charset="0"/>
              </a:rPr>
              <a:t>Alter der Kinder: 3 Jahre bis 6 Jahre </a:t>
            </a:r>
            <a:br>
              <a:rPr lang="de-DE" sz="1800" dirty="0">
                <a:effectLst/>
                <a:latin typeface="Lucida Sans Unicode" panose="020B0602030504020204" pitchFamily="34" charset="0"/>
                <a:ea typeface="Times New Roman" panose="02020603050405020304" pitchFamily="18" charset="0"/>
                <a:cs typeface="Times New Roman" panose="02020603050405020304" pitchFamily="18" charset="0"/>
              </a:rPr>
            </a:br>
            <a:r>
              <a:rPr lang="de-DE" sz="1400" b="1" dirty="0">
                <a:effectLst/>
                <a:latin typeface="Lucida Sans Unicode" panose="020B0602030504020204" pitchFamily="34" charset="0"/>
                <a:ea typeface="Times New Roman" panose="02020603050405020304" pitchFamily="18" charset="0"/>
                <a:cs typeface="Times New Roman" panose="02020603050405020304" pitchFamily="18" charset="0"/>
              </a:rPr>
              <a:t>Telefondurchwahl</a:t>
            </a:r>
            <a:r>
              <a:rPr lang="de-DE" sz="1400" dirty="0">
                <a:effectLst/>
                <a:latin typeface="Lucida Sans Unicode" panose="020B0602030504020204" pitchFamily="34" charset="0"/>
                <a:ea typeface="Times New Roman" panose="02020603050405020304" pitchFamily="18" charset="0"/>
                <a:cs typeface="Times New Roman" panose="02020603050405020304" pitchFamily="18" charset="0"/>
              </a:rPr>
              <a:t>: 08137/99 50 90 -15</a:t>
            </a:r>
          </a:p>
          <a:p>
            <a:r>
              <a:rPr lang="de-DE" sz="1400" b="1" dirty="0">
                <a:effectLst/>
                <a:latin typeface="Lucida Sans Unicode" panose="020B0602030504020204" pitchFamily="34" charset="0"/>
                <a:ea typeface="Times New Roman" panose="02020603050405020304" pitchFamily="18" charset="0"/>
                <a:cs typeface="Times New Roman" panose="02020603050405020304" pitchFamily="18" charset="0"/>
              </a:rPr>
              <a:t>Team:</a:t>
            </a:r>
            <a:br>
              <a:rPr lang="de-DE" sz="1800" dirty="0">
                <a:effectLst/>
                <a:latin typeface="Lucida Sans Unicode" panose="020B0602030504020204" pitchFamily="34" charset="0"/>
                <a:ea typeface="Times New Roman" panose="02020603050405020304" pitchFamily="18" charset="0"/>
                <a:cs typeface="Times New Roman" panose="02020603050405020304" pitchFamily="18" charset="0"/>
              </a:rPr>
            </a:br>
            <a:r>
              <a:rPr lang="de-DE" sz="1400" dirty="0">
                <a:effectLst/>
                <a:latin typeface="Lucida Sans Unicode" panose="020B0602030504020204" pitchFamily="34" charset="0"/>
                <a:ea typeface="Times New Roman" panose="02020603050405020304" pitchFamily="18" charset="0"/>
                <a:cs typeface="Times New Roman" panose="02020603050405020304" pitchFamily="18" charset="0"/>
              </a:rPr>
              <a:t>Claudia Dick – Gruppenleitung, Erzieherin, stellvertretende Kinderhausleitung</a:t>
            </a:r>
          </a:p>
          <a:p>
            <a:r>
              <a:rPr lang="de-DE" sz="1400" dirty="0">
                <a:effectLst/>
                <a:latin typeface="Lucida Sans Unicode" panose="020B0602030504020204" pitchFamily="34" charset="0"/>
                <a:ea typeface="Times New Roman" panose="02020603050405020304" pitchFamily="18" charset="0"/>
                <a:cs typeface="Times New Roman" panose="02020603050405020304" pitchFamily="18" charset="0"/>
              </a:rPr>
              <a:t>Franziska Salvamoser – Kinderpflegerin</a:t>
            </a:r>
          </a:p>
          <a:p>
            <a:r>
              <a:rPr lang="de-DE" sz="1400" dirty="0">
                <a:effectLst/>
                <a:latin typeface="Lucida Sans Unicode" panose="020B0602030504020204" pitchFamily="34" charset="0"/>
                <a:ea typeface="Times New Roman" panose="02020603050405020304" pitchFamily="18" charset="0"/>
                <a:cs typeface="Times New Roman" panose="02020603050405020304" pitchFamily="18" charset="0"/>
              </a:rPr>
              <a:t>Bianca Horn – Kinderpflegerin</a:t>
            </a:r>
          </a:p>
          <a:p>
            <a:r>
              <a:rPr lang="de-DE" sz="1400" dirty="0">
                <a:latin typeface="Lucida Sans Unicode" panose="020B0602030504020204" pitchFamily="34" charset="0"/>
                <a:ea typeface="Times New Roman" panose="02020603050405020304" pitchFamily="18" charset="0"/>
                <a:cs typeface="Times New Roman" panose="02020603050405020304" pitchFamily="18" charset="0"/>
              </a:rPr>
              <a:t>Christina Singer – Kinderpflegerin</a:t>
            </a:r>
            <a:endParaRPr lang="de-DE" sz="1400" dirty="0">
              <a:effectLst/>
              <a:latin typeface="Lucida Sans Unicode" panose="020B0602030504020204" pitchFamily="34" charset="0"/>
              <a:ea typeface="Times New Roman" panose="02020603050405020304" pitchFamily="18" charset="0"/>
              <a:cs typeface="Times New Roman" panose="02020603050405020304" pitchFamily="18" charset="0"/>
            </a:endParaRPr>
          </a:p>
        </p:txBody>
      </p:sp>
      <p:pic>
        <p:nvPicPr>
          <p:cNvPr id="10" name="Grafik 9">
            <a:extLst>
              <a:ext uri="{FF2B5EF4-FFF2-40B4-BE49-F238E27FC236}">
                <a16:creationId xmlns:a16="http://schemas.microsoft.com/office/drawing/2014/main" id="{CE30C466-5FB0-44E6-84E5-7CC9869A24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4050" y="448619"/>
            <a:ext cx="2268854" cy="2641267"/>
          </a:xfrm>
          <a:prstGeom prst="rect">
            <a:avLst/>
          </a:prstGeom>
        </p:spPr>
      </p:pic>
      <p:pic>
        <p:nvPicPr>
          <p:cNvPr id="12" name="Grafik 11">
            <a:extLst>
              <a:ext uri="{FF2B5EF4-FFF2-40B4-BE49-F238E27FC236}">
                <a16:creationId xmlns:a16="http://schemas.microsoft.com/office/drawing/2014/main" id="{7F7921D0-FB1C-4CE8-870C-6C108A223C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7345" y="2996403"/>
            <a:ext cx="2319233" cy="3359189"/>
          </a:xfrm>
          <a:prstGeom prst="rect">
            <a:avLst/>
          </a:prstGeom>
        </p:spPr>
      </p:pic>
    </p:spTree>
    <p:extLst>
      <p:ext uri="{BB962C8B-B14F-4D97-AF65-F5344CB8AC3E}">
        <p14:creationId xmlns:p14="http://schemas.microsoft.com/office/powerpoint/2010/main" val="914885816"/>
      </p:ext>
    </p:extLst>
  </p:cSld>
  <p:clrMapOvr>
    <a:masterClrMapping/>
  </p:clrMapOvr>
  <mc:AlternateContent xmlns:mc="http://schemas.openxmlformats.org/markup-compatibility/2006" xmlns:p14="http://schemas.microsoft.com/office/powerpoint/2010/main">
    <mc:Choice Requires="p14">
      <p:transition spd="slow" p14:dur="10000" advTm="15000">
        <p:wipe/>
      </p:transition>
    </mc:Choice>
    <mc:Fallback xmlns="">
      <p:transition spd="slow" advTm="15000">
        <p:wip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554736" y="484632"/>
            <a:ext cx="10515600" cy="5752529"/>
          </a:xfrm>
        </p:spPr>
        <p:txBody>
          <a:bodyPr/>
          <a:lstStyle/>
          <a:p>
            <a:endParaRPr lang="de-DE" dirty="0"/>
          </a:p>
          <a:p>
            <a:endParaRPr lang="de-DE" dirty="0"/>
          </a:p>
        </p:txBody>
      </p:sp>
      <p:sp>
        <p:nvSpPr>
          <p:cNvPr id="11" name="Textfeld 10">
            <a:extLst>
              <a:ext uri="{FF2B5EF4-FFF2-40B4-BE49-F238E27FC236}">
                <a16:creationId xmlns:a16="http://schemas.microsoft.com/office/drawing/2014/main" id="{FF98AE4B-D1B9-4C74-B499-31162715FAC9}"/>
              </a:ext>
            </a:extLst>
          </p:cNvPr>
          <p:cNvSpPr txBox="1"/>
          <p:nvPr/>
        </p:nvSpPr>
        <p:spPr>
          <a:xfrm>
            <a:off x="4755943" y="2085070"/>
            <a:ext cx="6093822" cy="1384995"/>
          </a:xfrm>
          <a:prstGeom prst="rect">
            <a:avLst/>
          </a:prstGeom>
          <a:noFill/>
        </p:spPr>
        <p:txBody>
          <a:bodyPr wrap="square">
            <a:spAutoFit/>
          </a:bodyPr>
          <a:lstStyle/>
          <a:p>
            <a:r>
              <a:rPr lang="de-DE" sz="1400" b="1" dirty="0">
                <a:effectLst/>
                <a:latin typeface="Lucida Sans Unicode" panose="020B0602030504020204" pitchFamily="34" charset="0"/>
                <a:ea typeface="Times New Roman" panose="02020603050405020304" pitchFamily="18" charset="0"/>
                <a:cs typeface="Times New Roman" panose="02020603050405020304" pitchFamily="18" charset="0"/>
              </a:rPr>
              <a:t>SCHNECKENGRUPPE/Krippengruppe</a:t>
            </a:r>
          </a:p>
          <a:p>
            <a:r>
              <a:rPr lang="de-DE" sz="1400" dirty="0">
                <a:effectLst/>
                <a:latin typeface="Lucida Sans Unicode" panose="020B0602030504020204" pitchFamily="34" charset="0"/>
                <a:ea typeface="Times New Roman" panose="02020603050405020304" pitchFamily="18" charset="0"/>
                <a:cs typeface="Times New Roman" panose="02020603050405020304" pitchFamily="18" charset="0"/>
              </a:rPr>
              <a:t>Alter der Kinder: 9 Monate bis 3 Jahre</a:t>
            </a:r>
          </a:p>
          <a:p>
            <a:r>
              <a:rPr lang="de-DE" sz="1400" b="1" dirty="0">
                <a:effectLst/>
                <a:latin typeface="Lucida Sans Unicode" panose="020B0602030504020204" pitchFamily="34" charset="0"/>
                <a:ea typeface="Times New Roman" panose="02020603050405020304" pitchFamily="18" charset="0"/>
                <a:cs typeface="Times New Roman" panose="02020603050405020304" pitchFamily="18" charset="0"/>
              </a:rPr>
              <a:t>Telefondurchwahl:</a:t>
            </a:r>
            <a:r>
              <a:rPr lang="de-DE" sz="1400" dirty="0">
                <a:effectLst/>
                <a:latin typeface="Lucida Sans Unicode" panose="020B0602030504020204" pitchFamily="34" charset="0"/>
                <a:ea typeface="Times New Roman" panose="02020603050405020304" pitchFamily="18" charset="0"/>
                <a:cs typeface="Times New Roman" panose="02020603050405020304" pitchFamily="18" charset="0"/>
              </a:rPr>
              <a:t> 08137/99 50 90 -17</a:t>
            </a:r>
          </a:p>
          <a:p>
            <a:r>
              <a:rPr lang="de-DE" sz="1400" b="1" dirty="0">
                <a:effectLst/>
                <a:latin typeface="Lucida Sans Unicode" panose="020B0602030504020204" pitchFamily="34" charset="0"/>
                <a:ea typeface="Times New Roman" panose="02020603050405020304" pitchFamily="18" charset="0"/>
                <a:cs typeface="Times New Roman" panose="02020603050405020304" pitchFamily="18" charset="0"/>
              </a:rPr>
              <a:t>Team:</a:t>
            </a:r>
            <a:br>
              <a:rPr lang="de-DE" sz="1800" dirty="0">
                <a:effectLst/>
                <a:latin typeface="Lucida Sans Unicode" panose="020B0602030504020204" pitchFamily="34" charset="0"/>
                <a:ea typeface="Times New Roman" panose="02020603050405020304" pitchFamily="18" charset="0"/>
                <a:cs typeface="Times New Roman" panose="02020603050405020304" pitchFamily="18" charset="0"/>
              </a:rPr>
            </a:br>
            <a:r>
              <a:rPr lang="de-DE" sz="1400" dirty="0">
                <a:effectLst/>
                <a:latin typeface="Lucida Sans Unicode" panose="020B0602030504020204" pitchFamily="34" charset="0"/>
                <a:ea typeface="Times New Roman" panose="02020603050405020304" pitchFamily="18" charset="0"/>
                <a:cs typeface="Times New Roman" panose="02020603050405020304" pitchFamily="18" charset="0"/>
              </a:rPr>
              <a:t>Tanja </a:t>
            </a:r>
            <a:r>
              <a:rPr lang="de-DE" sz="1400" dirty="0" err="1">
                <a:effectLst/>
                <a:latin typeface="Lucida Sans Unicode" panose="020B0602030504020204" pitchFamily="34" charset="0"/>
                <a:ea typeface="Times New Roman" panose="02020603050405020304" pitchFamily="18" charset="0"/>
                <a:cs typeface="Times New Roman" panose="02020603050405020304" pitchFamily="18" charset="0"/>
              </a:rPr>
              <a:t>Steuwer</a:t>
            </a:r>
            <a:r>
              <a:rPr lang="de-DE" sz="1400" dirty="0">
                <a:effectLst/>
                <a:latin typeface="Lucida Sans Unicode" panose="020B0602030504020204" pitchFamily="34" charset="0"/>
                <a:ea typeface="Times New Roman" panose="02020603050405020304" pitchFamily="18" charset="0"/>
                <a:cs typeface="Times New Roman" panose="02020603050405020304" pitchFamily="18" charset="0"/>
              </a:rPr>
              <a:t> – Gruppenleitung, Erzieherin </a:t>
            </a:r>
          </a:p>
          <a:p>
            <a:r>
              <a:rPr lang="de-DE" sz="1400" dirty="0">
                <a:effectLst/>
                <a:latin typeface="Lucida Sans Unicode" panose="020B0602030504020204" pitchFamily="34" charset="0"/>
                <a:ea typeface="Times New Roman" panose="02020603050405020304" pitchFamily="18" charset="0"/>
                <a:cs typeface="Times New Roman" panose="02020603050405020304" pitchFamily="18" charset="0"/>
              </a:rPr>
              <a:t>Heidi Probsdorfer – Kinderpflegerin</a:t>
            </a:r>
          </a:p>
        </p:txBody>
      </p:sp>
      <p:sp>
        <p:nvSpPr>
          <p:cNvPr id="12" name="Textfeld 11">
            <a:extLst>
              <a:ext uri="{FF2B5EF4-FFF2-40B4-BE49-F238E27FC236}">
                <a16:creationId xmlns:a16="http://schemas.microsoft.com/office/drawing/2014/main" id="{5094FF05-A0FD-490C-939F-475950465300}"/>
              </a:ext>
            </a:extLst>
          </p:cNvPr>
          <p:cNvSpPr txBox="1"/>
          <p:nvPr/>
        </p:nvSpPr>
        <p:spPr>
          <a:xfrm>
            <a:off x="3381444" y="4277753"/>
            <a:ext cx="6093822" cy="2246769"/>
          </a:xfrm>
          <a:prstGeom prst="rect">
            <a:avLst/>
          </a:prstGeom>
          <a:noFill/>
        </p:spPr>
        <p:txBody>
          <a:bodyPr wrap="square">
            <a:spAutoFit/>
          </a:bodyPr>
          <a:lstStyle/>
          <a:p>
            <a:r>
              <a:rPr lang="de-DE" sz="1400" b="1" dirty="0">
                <a:latin typeface="Lucida Sans Unicode" panose="020B0602030504020204" pitchFamily="34" charset="0"/>
                <a:ea typeface="Times New Roman" panose="02020603050405020304" pitchFamily="18" charset="0"/>
                <a:cs typeface="Times New Roman" panose="02020603050405020304" pitchFamily="18" charset="0"/>
              </a:rPr>
              <a:t>EULEN</a:t>
            </a:r>
            <a:r>
              <a:rPr lang="de-DE" sz="1400" b="1" dirty="0">
                <a:effectLst/>
                <a:latin typeface="Lucida Sans Unicode" panose="020B0602030504020204" pitchFamily="34" charset="0"/>
                <a:ea typeface="Times New Roman" panose="02020603050405020304" pitchFamily="18" charset="0"/>
                <a:cs typeface="Times New Roman" panose="02020603050405020304" pitchFamily="18" charset="0"/>
              </a:rPr>
              <a:t>GRUPPE/Krippengruppe</a:t>
            </a:r>
          </a:p>
          <a:p>
            <a:r>
              <a:rPr lang="de-DE" sz="1400" dirty="0">
                <a:effectLst/>
                <a:latin typeface="Lucida Sans Unicode" panose="020B0602030504020204" pitchFamily="34" charset="0"/>
                <a:ea typeface="Times New Roman" panose="02020603050405020304" pitchFamily="18" charset="0"/>
                <a:cs typeface="Times New Roman" panose="02020603050405020304" pitchFamily="18" charset="0"/>
              </a:rPr>
              <a:t>Alter der Kinder: 9 Monate bis 3 Jahre</a:t>
            </a:r>
            <a:br>
              <a:rPr lang="de-DE" sz="1800" dirty="0">
                <a:effectLst/>
                <a:latin typeface="Lucida Sans Unicode" panose="020B0602030504020204" pitchFamily="34" charset="0"/>
                <a:ea typeface="Times New Roman" panose="02020603050405020304" pitchFamily="18" charset="0"/>
                <a:cs typeface="Times New Roman" panose="02020603050405020304" pitchFamily="18" charset="0"/>
              </a:rPr>
            </a:br>
            <a:r>
              <a:rPr lang="de-DE" sz="1400" b="1" dirty="0">
                <a:effectLst/>
                <a:latin typeface="Lucida Sans Unicode" panose="020B0602030504020204" pitchFamily="34" charset="0"/>
                <a:ea typeface="Times New Roman" panose="02020603050405020304" pitchFamily="18" charset="0"/>
                <a:cs typeface="Times New Roman" panose="02020603050405020304" pitchFamily="18" charset="0"/>
              </a:rPr>
              <a:t>Telefondurchwahl:</a:t>
            </a:r>
            <a:r>
              <a:rPr lang="de-DE" sz="1400" dirty="0">
                <a:effectLst/>
                <a:latin typeface="Lucida Sans Unicode" panose="020B0602030504020204" pitchFamily="34" charset="0"/>
                <a:ea typeface="Times New Roman" panose="02020603050405020304" pitchFamily="18" charset="0"/>
                <a:cs typeface="Times New Roman" panose="02020603050405020304" pitchFamily="18" charset="0"/>
              </a:rPr>
              <a:t> 08137/99 50 90 -18</a:t>
            </a:r>
          </a:p>
          <a:p>
            <a:r>
              <a:rPr lang="de-DE" sz="1400" b="1" dirty="0">
                <a:effectLst/>
                <a:latin typeface="Lucida Sans Unicode" panose="020B0602030504020204" pitchFamily="34" charset="0"/>
                <a:ea typeface="Times New Roman" panose="02020603050405020304" pitchFamily="18" charset="0"/>
                <a:cs typeface="Times New Roman" panose="02020603050405020304" pitchFamily="18" charset="0"/>
              </a:rPr>
              <a:t>Team:</a:t>
            </a:r>
            <a:br>
              <a:rPr lang="de-DE" sz="1800" dirty="0">
                <a:effectLst/>
                <a:latin typeface="Lucida Sans Unicode" panose="020B0602030504020204" pitchFamily="34" charset="0"/>
                <a:ea typeface="Times New Roman" panose="02020603050405020304" pitchFamily="18" charset="0"/>
                <a:cs typeface="Times New Roman" panose="02020603050405020304" pitchFamily="18" charset="0"/>
              </a:rPr>
            </a:br>
            <a:r>
              <a:rPr lang="de-DE" sz="1400" dirty="0">
                <a:effectLst/>
                <a:latin typeface="Lucida Sans Unicode" panose="020B0602030504020204" pitchFamily="34" charset="0"/>
                <a:ea typeface="Times New Roman" panose="02020603050405020304" pitchFamily="18" charset="0"/>
                <a:cs typeface="Times New Roman" panose="02020603050405020304" pitchFamily="18" charset="0"/>
              </a:rPr>
              <a:t>Nadine Breitsameter – Gruppenleitung, Erzieherin</a:t>
            </a:r>
          </a:p>
          <a:p>
            <a:r>
              <a:rPr lang="de-DE" sz="1400" dirty="0">
                <a:effectLst/>
                <a:latin typeface="Lucida Sans Unicode" panose="020B0602030504020204" pitchFamily="34" charset="0"/>
                <a:ea typeface="Times New Roman" panose="02020603050405020304" pitchFamily="18" charset="0"/>
                <a:cs typeface="Times New Roman" panose="02020603050405020304" pitchFamily="18" charset="0"/>
              </a:rPr>
              <a:t>Lavinia </a:t>
            </a:r>
            <a:r>
              <a:rPr lang="de-DE" sz="1400" dirty="0" err="1">
                <a:effectLst/>
                <a:latin typeface="Lucida Sans Unicode" panose="020B0602030504020204" pitchFamily="34" charset="0"/>
                <a:ea typeface="Times New Roman" panose="02020603050405020304" pitchFamily="18" charset="0"/>
                <a:cs typeface="Times New Roman" panose="02020603050405020304" pitchFamily="18" charset="0"/>
              </a:rPr>
              <a:t>Thürauf</a:t>
            </a:r>
            <a:r>
              <a:rPr lang="de-DE" sz="1400" dirty="0">
                <a:effectLst/>
                <a:latin typeface="Lucida Sans Unicode" panose="020B0602030504020204" pitchFamily="34" charset="0"/>
                <a:ea typeface="Times New Roman" panose="02020603050405020304" pitchFamily="18" charset="0"/>
                <a:cs typeface="Times New Roman" panose="02020603050405020304" pitchFamily="18" charset="0"/>
              </a:rPr>
              <a:t> – Kinderpflegerin</a:t>
            </a:r>
          </a:p>
          <a:p>
            <a:r>
              <a:rPr lang="de-DE" sz="1400" dirty="0">
                <a:latin typeface="Lucida Sans Unicode" panose="020B0602030504020204" pitchFamily="34" charset="0"/>
                <a:ea typeface="Times New Roman" panose="02020603050405020304" pitchFamily="18" charset="0"/>
                <a:cs typeface="Times New Roman" panose="02020603050405020304" pitchFamily="18" charset="0"/>
              </a:rPr>
              <a:t>Esen Günster - Kinderpflegerin</a:t>
            </a:r>
            <a:endParaRPr lang="de-DE" sz="1400" dirty="0">
              <a:effectLst/>
              <a:latin typeface="Lucida Sans Unicode" panose="020B0602030504020204" pitchFamily="34" charset="0"/>
              <a:ea typeface="Times New Roman" panose="02020603050405020304" pitchFamily="18" charset="0"/>
              <a:cs typeface="Times New Roman" panose="02020603050405020304" pitchFamily="18" charset="0"/>
            </a:endParaRPr>
          </a:p>
          <a:p>
            <a:r>
              <a:rPr lang="de-DE" sz="1400" dirty="0">
                <a:latin typeface="Lucida Sans Unicode" panose="020B0602030504020204" pitchFamily="34" charset="0"/>
                <a:ea typeface="Times New Roman" panose="02020603050405020304" pitchFamily="18" charset="0"/>
                <a:cs typeface="Times New Roman" panose="02020603050405020304" pitchFamily="18" charset="0"/>
              </a:rPr>
              <a:t>Nicole Pabst – Kinderpflegerin</a:t>
            </a:r>
          </a:p>
          <a:p>
            <a:r>
              <a:rPr lang="de-DE" sz="1400" dirty="0">
                <a:effectLst/>
                <a:latin typeface="Lucida Sans Unicode" panose="020B0602030504020204" pitchFamily="34" charset="0"/>
                <a:ea typeface="Times New Roman" panose="02020603050405020304" pitchFamily="18" charset="0"/>
                <a:cs typeface="Times New Roman" panose="02020603050405020304" pitchFamily="18" charset="0"/>
              </a:rPr>
              <a:t>Sandra Ziegler - Kinderpflegerin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prstClr val="black"/>
              </a:solidFill>
              <a:uLnTx/>
              <a:uFillTx/>
              <a:latin typeface="Lucida Sans Unicode" panose="020B0602030504020204" pitchFamily="34" charset="0"/>
              <a:ea typeface="Times New Roman" panose="02020603050405020304" pitchFamily="18" charset="0"/>
              <a:cs typeface="Times New Roman" panose="02020603050405020304" pitchFamily="18" charset="0"/>
            </a:endParaRPr>
          </a:p>
        </p:txBody>
      </p:sp>
      <p:pic>
        <p:nvPicPr>
          <p:cNvPr id="7" name="Grafik 6">
            <a:extLst>
              <a:ext uri="{FF2B5EF4-FFF2-40B4-BE49-F238E27FC236}">
                <a16:creationId xmlns:a16="http://schemas.microsoft.com/office/drawing/2014/main" id="{4A110A83-261F-42DC-80CF-7261CDE9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7536" y="1521655"/>
            <a:ext cx="3000866" cy="2698931"/>
          </a:xfrm>
          <a:prstGeom prst="rect">
            <a:avLst/>
          </a:prstGeom>
        </p:spPr>
      </p:pic>
      <p:pic>
        <p:nvPicPr>
          <p:cNvPr id="2" name="Grafik 1">
            <a:extLst>
              <a:ext uri="{FF2B5EF4-FFF2-40B4-BE49-F238E27FC236}">
                <a16:creationId xmlns:a16="http://schemas.microsoft.com/office/drawing/2014/main" id="{1942D2E2-A23F-0411-7193-D65D629A01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381" y="3183561"/>
            <a:ext cx="3100085" cy="2661135"/>
          </a:xfrm>
          <a:prstGeom prst="rect">
            <a:avLst/>
          </a:prstGeom>
        </p:spPr>
      </p:pic>
      <p:pic>
        <p:nvPicPr>
          <p:cNvPr id="5" name="Grafik 4">
            <a:extLst>
              <a:ext uri="{FF2B5EF4-FFF2-40B4-BE49-F238E27FC236}">
                <a16:creationId xmlns:a16="http://schemas.microsoft.com/office/drawing/2014/main" id="{D4C9C600-3DC4-BBCC-5420-1EB2F3CD6D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210" y="-137056"/>
            <a:ext cx="2284574" cy="2938842"/>
          </a:xfrm>
          <a:prstGeom prst="rect">
            <a:avLst/>
          </a:prstGeom>
        </p:spPr>
      </p:pic>
      <p:sp>
        <p:nvSpPr>
          <p:cNvPr id="8" name="Textfeld 7">
            <a:extLst>
              <a:ext uri="{FF2B5EF4-FFF2-40B4-BE49-F238E27FC236}">
                <a16:creationId xmlns:a16="http://schemas.microsoft.com/office/drawing/2014/main" id="{734B7915-9442-5886-B9FD-FF38CBC3E08A}"/>
              </a:ext>
            </a:extLst>
          </p:cNvPr>
          <p:cNvSpPr txBox="1"/>
          <p:nvPr/>
        </p:nvSpPr>
        <p:spPr>
          <a:xfrm>
            <a:off x="2445063" y="297032"/>
            <a:ext cx="6094428" cy="1600438"/>
          </a:xfrm>
          <a:prstGeom prst="rect">
            <a:avLst/>
          </a:prstGeom>
          <a:noFill/>
        </p:spPr>
        <p:txBody>
          <a:bodyPr wrap="square">
            <a:spAutoFit/>
          </a:bodyPr>
          <a:lstStyle/>
          <a:p>
            <a:r>
              <a:rPr lang="de-DE" sz="1400" b="1" dirty="0">
                <a:effectLst/>
                <a:latin typeface="Lucida Sans Unicode" panose="020B0602030504020204" pitchFamily="34" charset="0"/>
                <a:ea typeface="Times New Roman" panose="02020603050405020304" pitchFamily="18" charset="0"/>
                <a:cs typeface="Times New Roman" panose="02020603050405020304" pitchFamily="18" charset="0"/>
              </a:rPr>
              <a:t>FROSCHGRUPPE/Krippengruppe</a:t>
            </a:r>
          </a:p>
          <a:p>
            <a:r>
              <a:rPr lang="de-DE" sz="1400" dirty="0">
                <a:effectLst/>
                <a:latin typeface="Lucida Sans Unicode" panose="020B0602030504020204" pitchFamily="34" charset="0"/>
                <a:ea typeface="Times New Roman" panose="02020603050405020304" pitchFamily="18" charset="0"/>
                <a:cs typeface="Times New Roman" panose="02020603050405020304" pitchFamily="18" charset="0"/>
              </a:rPr>
              <a:t>Alter der Kinder: 9 Monate bis 3 Jahre</a:t>
            </a:r>
          </a:p>
          <a:p>
            <a:r>
              <a:rPr lang="de-DE" sz="1400" b="1" dirty="0">
                <a:effectLst/>
                <a:latin typeface="Lucida Sans Unicode" panose="020B0602030504020204" pitchFamily="34" charset="0"/>
                <a:ea typeface="Times New Roman" panose="02020603050405020304" pitchFamily="18" charset="0"/>
                <a:cs typeface="Times New Roman" panose="02020603050405020304" pitchFamily="18" charset="0"/>
              </a:rPr>
              <a:t>Telefondurchwahl</a:t>
            </a:r>
            <a:r>
              <a:rPr lang="de-DE" sz="1400" dirty="0">
                <a:effectLst/>
                <a:latin typeface="Lucida Sans Unicode" panose="020B0602030504020204" pitchFamily="34" charset="0"/>
                <a:ea typeface="Times New Roman" panose="02020603050405020304" pitchFamily="18" charset="0"/>
                <a:cs typeface="Times New Roman" panose="02020603050405020304" pitchFamily="18" charset="0"/>
              </a:rPr>
              <a:t>: 08137/99 50 90 -12</a:t>
            </a:r>
          </a:p>
          <a:p>
            <a:r>
              <a:rPr lang="de-DE" sz="1400" b="1" dirty="0">
                <a:effectLst/>
                <a:latin typeface="Lucida Sans Unicode" panose="020B0602030504020204" pitchFamily="34" charset="0"/>
                <a:ea typeface="Times New Roman" panose="02020603050405020304" pitchFamily="18" charset="0"/>
                <a:cs typeface="Times New Roman" panose="02020603050405020304" pitchFamily="18" charset="0"/>
              </a:rPr>
              <a:t>Team:</a:t>
            </a:r>
            <a:br>
              <a:rPr lang="de-DE" sz="1400" dirty="0">
                <a:effectLst/>
                <a:latin typeface="Lucida Sans Unicode" panose="020B0602030504020204" pitchFamily="34" charset="0"/>
                <a:ea typeface="Times New Roman" panose="02020603050405020304" pitchFamily="18" charset="0"/>
                <a:cs typeface="Times New Roman" panose="02020603050405020304" pitchFamily="18" charset="0"/>
              </a:rPr>
            </a:br>
            <a:r>
              <a:rPr lang="de-DE" sz="1400" dirty="0">
                <a:effectLst/>
                <a:latin typeface="Lucida Sans Unicode" panose="020B0602030504020204" pitchFamily="34" charset="0"/>
                <a:ea typeface="Times New Roman" panose="02020603050405020304" pitchFamily="18" charset="0"/>
                <a:cs typeface="Times New Roman" panose="02020603050405020304" pitchFamily="18" charset="0"/>
              </a:rPr>
              <a:t>Melanie Seidl – Gruppenleitung, Erzieherin</a:t>
            </a:r>
          </a:p>
          <a:p>
            <a:r>
              <a:rPr lang="de-DE" sz="1400" dirty="0">
                <a:effectLst/>
                <a:latin typeface="Lucida Sans Unicode" panose="020B0602030504020204" pitchFamily="34" charset="0"/>
                <a:ea typeface="Times New Roman" panose="02020603050405020304" pitchFamily="18" charset="0"/>
                <a:cs typeface="Times New Roman" panose="02020603050405020304" pitchFamily="18" charset="0"/>
              </a:rPr>
              <a:t>Kathrin Bergschneider – Kinderpflegerin</a:t>
            </a:r>
          </a:p>
          <a:p>
            <a:r>
              <a:rPr lang="de-DE" sz="1400" dirty="0">
                <a:latin typeface="Lucida Sans Unicode" panose="020B0602030504020204" pitchFamily="34" charset="0"/>
                <a:ea typeface="Times New Roman" panose="02020603050405020304" pitchFamily="18" charset="0"/>
                <a:cs typeface="Times New Roman" panose="02020603050405020304" pitchFamily="18" charset="0"/>
              </a:rPr>
              <a:t>Sylvie Haase</a:t>
            </a:r>
            <a:r>
              <a:rPr lang="de-DE" sz="1400" dirty="0">
                <a:effectLst/>
                <a:latin typeface="Lucida Sans Unicode" panose="020B0602030504020204" pitchFamily="34" charset="0"/>
                <a:ea typeface="Times New Roman" panose="02020603050405020304" pitchFamily="18" charset="0"/>
                <a:cs typeface="Times New Roman" panose="02020603050405020304" pitchFamily="18" charset="0"/>
              </a:rPr>
              <a:t> – </a:t>
            </a:r>
            <a:r>
              <a:rPr lang="de-DE" sz="1400" dirty="0">
                <a:latin typeface="Lucida Sans Unicode" panose="020B0602030504020204" pitchFamily="34" charset="0"/>
                <a:ea typeface="Times New Roman" panose="02020603050405020304" pitchFamily="18" charset="0"/>
                <a:cs typeface="Times New Roman" panose="02020603050405020304" pitchFamily="18" charset="0"/>
              </a:rPr>
              <a:t>Erzieherin</a:t>
            </a:r>
            <a:endParaRPr lang="de-DE" sz="1400" dirty="0">
              <a:effectLst/>
              <a:latin typeface="Lucida Sans Unicode" panose="020B0602030504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8587769"/>
      </p:ext>
    </p:extLst>
  </p:cSld>
  <p:clrMapOvr>
    <a:masterClrMapping/>
  </p:clrMapOvr>
  <mc:AlternateContent xmlns:mc="http://schemas.openxmlformats.org/markup-compatibility/2006" xmlns:p14="http://schemas.microsoft.com/office/powerpoint/2010/main">
    <mc:Choice Requires="p14">
      <p:transition spd="slow" p14:dur="10000" advTm="15000">
        <p:wipe/>
      </p:transition>
    </mc:Choice>
    <mc:Fallback xmlns="">
      <p:transition spd="slow" advTm="15000">
        <p:wip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Ein Einblick in die Räumlichkeiten der Kinderkrippe</a:t>
            </a:r>
          </a:p>
        </p:txBody>
      </p:sp>
      <p:sp>
        <p:nvSpPr>
          <p:cNvPr id="7" name="Textplatzhalter 6"/>
          <p:cNvSpPr>
            <a:spLocks noGrp="1"/>
          </p:cNvSpPr>
          <p:nvPr>
            <p:ph type="body" idx="1"/>
          </p:nvPr>
        </p:nvSpPr>
        <p:spPr/>
        <p:txBody>
          <a:bodyPr>
            <a:normAutofit/>
          </a:bodyPr>
          <a:lstStyle/>
          <a:p>
            <a:r>
              <a:rPr lang="de-DE" sz="2000" dirty="0"/>
              <a:t>In den Flurbereichen befindet sich die Garderobe der Kinder</a:t>
            </a:r>
          </a:p>
        </p:txBody>
      </p:sp>
      <p:pic>
        <p:nvPicPr>
          <p:cNvPr id="12" name="Inhaltsplatzhalter 11"/>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13640" r="-182" b="4365"/>
          <a:stretch>
            <a:fillRect/>
          </a:stretch>
        </p:blipFill>
        <p:spPr>
          <a:xfrm>
            <a:off x="725864" y="2624235"/>
            <a:ext cx="5090474" cy="3446269"/>
          </a:xfrm>
        </p:spPr>
      </p:pic>
      <p:sp>
        <p:nvSpPr>
          <p:cNvPr id="9" name="Textplatzhalter 8"/>
          <p:cNvSpPr>
            <a:spLocks noGrp="1"/>
          </p:cNvSpPr>
          <p:nvPr>
            <p:ph type="body" sz="quarter" idx="3"/>
          </p:nvPr>
        </p:nvSpPr>
        <p:spPr/>
        <p:txBody>
          <a:bodyPr>
            <a:normAutofit fontScale="25000" lnSpcReduction="20000"/>
          </a:bodyPr>
          <a:lstStyle/>
          <a:p>
            <a:endParaRPr lang="de-DE" dirty="0"/>
          </a:p>
          <a:p>
            <a:endParaRPr lang="de-DE" sz="6000" dirty="0"/>
          </a:p>
          <a:p>
            <a:r>
              <a:rPr lang="de-DE" sz="8000" dirty="0"/>
              <a:t>Sie dienen den Kindern aber auch als Spielort während der Freispielzeit </a:t>
            </a:r>
          </a:p>
          <a:p>
            <a:endParaRPr lang="de-DE" dirty="0"/>
          </a:p>
        </p:txBody>
      </p:sp>
      <p:pic>
        <p:nvPicPr>
          <p:cNvPr id="13" name="Inhaltsplatzhalter 12"/>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172200" y="2624235"/>
            <a:ext cx="5183188" cy="3446268"/>
          </a:xfrm>
        </p:spPr>
      </p:pic>
    </p:spTree>
    <p:extLst>
      <p:ext uri="{BB962C8B-B14F-4D97-AF65-F5344CB8AC3E}">
        <p14:creationId xmlns:p14="http://schemas.microsoft.com/office/powerpoint/2010/main" val="2568315256"/>
      </p:ext>
    </p:extLst>
  </p:cSld>
  <p:clrMapOvr>
    <a:masterClrMapping/>
  </p:clrMapOvr>
  <mc:AlternateContent xmlns:mc="http://schemas.openxmlformats.org/markup-compatibility/2006" xmlns:p14="http://schemas.microsoft.com/office/powerpoint/2010/main">
    <mc:Choice Requires="p14">
      <p:transition spd="slow" p14:dur="10000" advTm="15000">
        <p:wipe/>
      </p:transition>
    </mc:Choice>
    <mc:Fallback xmlns="">
      <p:transition spd="slow" advTm="15000">
        <p:wip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912</Words>
  <Application>Microsoft Office PowerPoint</Application>
  <PresentationFormat>Breitbild</PresentationFormat>
  <Paragraphs>138</Paragraphs>
  <Slides>32</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32</vt:i4>
      </vt:variant>
    </vt:vector>
  </HeadingPairs>
  <TitlesOfParts>
    <vt:vector size="38" baseType="lpstr">
      <vt:lpstr>Arial</vt:lpstr>
      <vt:lpstr>Calibri</vt:lpstr>
      <vt:lpstr>Calibri Light</vt:lpstr>
      <vt:lpstr>Lucida Sans Unicode</vt:lpstr>
      <vt:lpstr>Wingdings</vt:lpstr>
      <vt:lpstr>Office Theme</vt:lpstr>
      <vt:lpstr>Herzlich Willkommen zum virtuellen Rundgang durch das Kinderhaus Regenbogen</vt:lpstr>
      <vt:lpstr>PowerPoint-Präsentation</vt:lpstr>
      <vt:lpstr>PowerPoint-Präsentation</vt:lpstr>
      <vt:lpstr>Unser Team</vt:lpstr>
      <vt:lpstr>PowerPoint-Präsentation</vt:lpstr>
      <vt:lpstr>Unser Team</vt:lpstr>
      <vt:lpstr>PowerPoint-Präsentation</vt:lpstr>
      <vt:lpstr>PowerPoint-Präsentation</vt:lpstr>
      <vt:lpstr>Ein Einblick in die Räumlichkeiten der Kinderkrippe</vt:lpstr>
      <vt:lpstr>Die Gruppenräume</vt:lpstr>
      <vt:lpstr>Die Waschräume </vt:lpstr>
      <vt:lpstr>Unsere Eulengruppe (Containeranlage)</vt:lpstr>
      <vt:lpstr>Weitere Nebenräume</vt:lpstr>
      <vt:lpstr>Wasch- und Flurbereich</vt:lpstr>
      <vt:lpstr>PowerPoint-Präsentation</vt:lpstr>
      <vt:lpstr>Ein Einblick in die Räumlichkeiten des Kindergartens</vt:lpstr>
      <vt:lpstr>PowerPoint-Präsentation</vt:lpstr>
      <vt:lpstr>Der Flurbereich</vt:lpstr>
      <vt:lpstr>Die Waschräume </vt:lpstr>
      <vt:lpstr>Die Turnhalle</vt:lpstr>
      <vt:lpstr>Informationen rund um das Kinderhaus erhalten Sie über die „Kita App Stramplerbande“.  In den Garderoben der Gruppen gibt es zusätzliche „Elternpostfächer“ für Informationen in Papierform. </vt:lpstr>
      <vt:lpstr>PowerPoint-Präsentation</vt:lpstr>
      <vt:lpstr>Unsere Küche und Büro</vt:lpstr>
      <vt:lpstr>Der Garten</vt:lpstr>
      <vt:lpstr>Ein Wort zum Ende des Rundgangs:  Wir hoffen unser Rundgang durch das Haus hat Ihnen einen ersten Einblick in das Kinderhaus Regenbogen, seine Räumlichkeiten und den Tagesablauf gegeben.  Als weitere Informationsquelle empfehlen wir Ihnen unser pädagogisches Konzept. Es beschreibt ausführlich unsere pädagogische Arbeit. Sie finden es ebenfalls auf der Homepage der Gemeinde Jetzendorf.  Für Fragen rund um die Anmeldung Ihres Kindes wenden Sie sich bitte an  Frau Christiane Geisel-Zenkert unter der Nummer 08137/995090-0.  Wir freuen uns darauf Sie persönlich oder bei einem Telefonat kennenzulernen.   Ihr Regenbogenteam</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Virtueller Rundgang durch das Kinderhaus Regenbogen 2021</dc:title>
  <dc:creator>Regenbogen</dc:creator>
  <cp:lastModifiedBy>Gemeinde Jetzendorf</cp:lastModifiedBy>
  <cp:revision>61</cp:revision>
  <dcterms:created xsi:type="dcterms:W3CDTF">2021-01-13T13:09:00Z</dcterms:created>
  <dcterms:modified xsi:type="dcterms:W3CDTF">2026-02-25T13:53:20Z</dcterms:modified>
</cp:coreProperties>
</file>